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925" r:id="rId2"/>
    <p:sldId id="926" r:id="rId3"/>
  </p:sldIdLst>
  <p:sldSz cx="9144000" cy="6858000" type="screen4x3"/>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8BC"/>
    <a:srgbClr val="CCFFFF"/>
    <a:srgbClr val="FF3399"/>
    <a:srgbClr val="99CCFF"/>
    <a:srgbClr val="FFCCFF"/>
    <a:srgbClr val="009999"/>
    <a:srgbClr val="FFFF99"/>
    <a:srgbClr val="FF99CC"/>
    <a:srgbClr val="FF6600"/>
    <a:srgbClr val="3B31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87" autoAdjust="0"/>
    <p:restoredTop sz="90337" autoAdjust="0"/>
  </p:normalViewPr>
  <p:slideViewPr>
    <p:cSldViewPr>
      <p:cViewPr varScale="1">
        <p:scale>
          <a:sx n="102" d="100"/>
          <a:sy n="102" d="100"/>
        </p:scale>
        <p:origin x="200" y="45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18831" cy="493316"/>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15373" y="0"/>
            <a:ext cx="2918831" cy="493316"/>
          </a:xfrm>
          <a:prstGeom prst="rect">
            <a:avLst/>
          </a:prstGeom>
        </p:spPr>
        <p:txBody>
          <a:bodyPr vert="horz" lIns="91440" tIns="45720" rIns="91440" bIns="45720" rtlCol="0"/>
          <a:lstStyle>
            <a:lvl1pPr algn="r">
              <a:defRPr sz="1200"/>
            </a:lvl1pPr>
          </a:lstStyle>
          <a:p>
            <a:fld id="{2C6D4E2F-D43B-4C32-9E9C-8418E0934692}" type="datetimeFigureOut">
              <a:rPr kumimoji="1" lang="ja-JP" altLang="en-US" smtClean="0"/>
              <a:pPr/>
              <a:t>2019/3/28</a:t>
            </a:fld>
            <a:endParaRPr kumimoji="1" lang="ja-JP" altLang="en-US"/>
          </a:p>
        </p:txBody>
      </p:sp>
      <p:sp>
        <p:nvSpPr>
          <p:cNvPr id="4" name="スライド イメージ プレースホルダ 3"/>
          <p:cNvSpPr>
            <a:spLocks noGrp="1" noRot="1" noChangeAspect="1"/>
          </p:cNvSpPr>
          <p:nvPr>
            <p:ph type="sldImg" idx="2"/>
          </p:nvPr>
        </p:nvSpPr>
        <p:spPr>
          <a:xfrm>
            <a:off x="901700" y="739775"/>
            <a:ext cx="4932363" cy="370046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73577" y="4686499"/>
            <a:ext cx="5388610" cy="4439841"/>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 5"/>
          <p:cNvSpPr>
            <a:spLocks noGrp="1"/>
          </p:cNvSpPr>
          <p:nvPr>
            <p:ph type="ftr" sz="quarter" idx="4"/>
          </p:nvPr>
        </p:nvSpPr>
        <p:spPr>
          <a:xfrm>
            <a:off x="0" y="9371285"/>
            <a:ext cx="2918831" cy="493316"/>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15373" y="9371285"/>
            <a:ext cx="2918831" cy="493316"/>
          </a:xfrm>
          <a:prstGeom prst="rect">
            <a:avLst/>
          </a:prstGeom>
        </p:spPr>
        <p:txBody>
          <a:bodyPr vert="horz" lIns="91440" tIns="45720" rIns="91440" bIns="45720" rtlCol="0" anchor="b"/>
          <a:lstStyle>
            <a:lvl1pPr algn="r">
              <a:defRPr sz="1200"/>
            </a:lvl1pPr>
          </a:lstStyle>
          <a:p>
            <a:fld id="{6DEC994E-A464-4EBE-9A20-6F7BD2FAE2C8}" type="slidenum">
              <a:rPr kumimoji="1" lang="ja-JP" altLang="en-US" smtClean="0"/>
              <a:pPr/>
              <a:t>‹#›</a:t>
            </a:fld>
            <a:endParaRPr kumimoji="1" lang="ja-JP" altLang="en-US"/>
          </a:p>
        </p:txBody>
      </p:sp>
    </p:spTree>
    <p:extLst>
      <p:ext uri="{BB962C8B-B14F-4D97-AF65-F5344CB8AC3E}">
        <p14:creationId xmlns:p14="http://schemas.microsoft.com/office/powerpoint/2010/main" val="414413143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a:t>マスタ タイトルの書式設定</a:t>
            </a:r>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a:t>マスタ サブタイトルの書式設定</a:t>
            </a:r>
          </a:p>
        </p:txBody>
      </p:sp>
      <p:sp>
        <p:nvSpPr>
          <p:cNvPr id="4" name="日付プレースホルダ 3"/>
          <p:cNvSpPr>
            <a:spLocks noGrp="1"/>
          </p:cNvSpPr>
          <p:nvPr>
            <p:ph type="dt" sz="half" idx="10"/>
          </p:nvPr>
        </p:nvSpPr>
        <p:spPr/>
        <p:txBody>
          <a:bodyPr/>
          <a:lstStyle/>
          <a:p>
            <a:fld id="{C18296F3-92BB-412F-AD42-2E499B0C5B18}" type="datetime1">
              <a:rPr kumimoji="1" lang="ja-JP" altLang="en-US" smtClean="0"/>
              <a:pPr/>
              <a:t>2019/3/28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 タイトルの書式設定</a:t>
            </a:r>
          </a:p>
        </p:txBody>
      </p:sp>
      <p:sp>
        <p:nvSpPr>
          <p:cNvPr id="3" name="縦書きテキスト プレースホルダ 2"/>
          <p:cNvSpPr>
            <a:spLocks noGrp="1"/>
          </p:cNvSpPr>
          <p:nvPr>
            <p:ph type="body" orient="vert" idx="1"/>
          </p:nvPr>
        </p:nvSpPr>
        <p:spPr/>
        <p:txBody>
          <a:bodyPr vert="eaVert"/>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6F9D3DE8-7A99-4E06-ADD6-54A9525F371B}" type="datetime1">
              <a:rPr kumimoji="1" lang="ja-JP" altLang="en-US" smtClean="0"/>
              <a:pPr/>
              <a:t>2019/3/28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 タイトルの書式設定</a:t>
            </a:r>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604FBB2B-6550-412C-9662-F6A3ED4D7D95}" type="datetime1">
              <a:rPr kumimoji="1" lang="ja-JP" altLang="en-US" smtClean="0"/>
              <a:pPr/>
              <a:t>2019/3/28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 タイトルの書式設定</a:t>
            </a:r>
          </a:p>
        </p:txBody>
      </p:sp>
      <p:sp>
        <p:nvSpPr>
          <p:cNvPr id="3" name="コンテンツ プレースホルダ 2"/>
          <p:cNvSpPr>
            <a:spLocks noGrp="1"/>
          </p:cNvSpPr>
          <p:nvPr>
            <p:ph idx="1"/>
          </p:nvPr>
        </p:nvSpPr>
        <p:spPr/>
        <p:txBody>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8C4BE50F-7833-4D2C-8FDD-C9DE0177FC59}" type="datetime1">
              <a:rPr kumimoji="1" lang="ja-JP" altLang="en-US" smtClean="0"/>
              <a:pPr/>
              <a:t>2019/3/28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a:t>マスタ タイトルの書式設定</a:t>
            </a:r>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 テキストの書式設定</a:t>
            </a:r>
          </a:p>
        </p:txBody>
      </p:sp>
      <p:sp>
        <p:nvSpPr>
          <p:cNvPr id="4" name="日付プレースホルダ 3"/>
          <p:cNvSpPr>
            <a:spLocks noGrp="1"/>
          </p:cNvSpPr>
          <p:nvPr>
            <p:ph type="dt" sz="half" idx="10"/>
          </p:nvPr>
        </p:nvSpPr>
        <p:spPr/>
        <p:txBody>
          <a:bodyPr/>
          <a:lstStyle/>
          <a:p>
            <a:fld id="{A5E82809-EF7D-47D0-A1A1-0AFDB9414FFA}" type="datetime1">
              <a:rPr kumimoji="1" lang="ja-JP" altLang="en-US" smtClean="0"/>
              <a:pPr/>
              <a:t>2019/3/28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 タイトルの書式設定</a:t>
            </a:r>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 4"/>
          <p:cNvSpPr>
            <a:spLocks noGrp="1"/>
          </p:cNvSpPr>
          <p:nvPr>
            <p:ph type="dt" sz="half" idx="10"/>
          </p:nvPr>
        </p:nvSpPr>
        <p:spPr/>
        <p:txBody>
          <a:bodyPr/>
          <a:lstStyle/>
          <a:p>
            <a:fld id="{237D5597-85CA-447D-AF84-3AA4A514F3F2}" type="datetime1">
              <a:rPr kumimoji="1" lang="ja-JP" altLang="en-US" smtClean="0"/>
              <a:pPr/>
              <a:t>2019/3/28</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a:t>マスタ タイトルの書式設定</a:t>
            </a:r>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 6"/>
          <p:cNvSpPr>
            <a:spLocks noGrp="1"/>
          </p:cNvSpPr>
          <p:nvPr>
            <p:ph type="dt" sz="half" idx="10"/>
          </p:nvPr>
        </p:nvSpPr>
        <p:spPr/>
        <p:txBody>
          <a:bodyPr/>
          <a:lstStyle/>
          <a:p>
            <a:fld id="{E59FC81E-FE53-436B-9B03-99779108057B}" type="datetime1">
              <a:rPr kumimoji="1" lang="ja-JP" altLang="en-US" smtClean="0"/>
              <a:pPr/>
              <a:t>2019/3/28</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 タイトルの書式設定</a:t>
            </a:r>
          </a:p>
        </p:txBody>
      </p:sp>
      <p:sp>
        <p:nvSpPr>
          <p:cNvPr id="3" name="日付プレースホルダ 2"/>
          <p:cNvSpPr>
            <a:spLocks noGrp="1"/>
          </p:cNvSpPr>
          <p:nvPr>
            <p:ph type="dt" sz="half" idx="10"/>
          </p:nvPr>
        </p:nvSpPr>
        <p:spPr/>
        <p:txBody>
          <a:bodyPr/>
          <a:lstStyle/>
          <a:p>
            <a:fld id="{F1F07E86-3F93-4BA9-BB2A-77F66D2B2D3E}" type="datetime1">
              <a:rPr kumimoji="1" lang="ja-JP" altLang="en-US" smtClean="0"/>
              <a:pPr/>
              <a:t>2019/3/28</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CB61ADE5-723F-4CBA-B4AE-54BC34033D63}" type="datetime1">
              <a:rPr kumimoji="1" lang="ja-JP" altLang="en-US" smtClean="0"/>
              <a:pPr/>
              <a:t>2019/3/28</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 タイトルの書式設定</a:t>
            </a:r>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 テキストの書式設定</a:t>
            </a:r>
          </a:p>
        </p:txBody>
      </p:sp>
      <p:sp>
        <p:nvSpPr>
          <p:cNvPr id="5" name="日付プレースホルダ 4"/>
          <p:cNvSpPr>
            <a:spLocks noGrp="1"/>
          </p:cNvSpPr>
          <p:nvPr>
            <p:ph type="dt" sz="half" idx="10"/>
          </p:nvPr>
        </p:nvSpPr>
        <p:spPr/>
        <p:txBody>
          <a:bodyPr/>
          <a:lstStyle/>
          <a:p>
            <a:fld id="{1ABC11CE-DCF0-4663-A7F7-70D7D4978F7B}" type="datetime1">
              <a:rPr kumimoji="1" lang="ja-JP" altLang="en-US" smtClean="0"/>
              <a:pPr/>
              <a:t>2019/3/28</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 タイトルの書式設定</a:t>
            </a:r>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 テキストの書式設定</a:t>
            </a:r>
          </a:p>
        </p:txBody>
      </p:sp>
      <p:sp>
        <p:nvSpPr>
          <p:cNvPr id="5" name="日付プレースホルダ 4"/>
          <p:cNvSpPr>
            <a:spLocks noGrp="1"/>
          </p:cNvSpPr>
          <p:nvPr>
            <p:ph type="dt" sz="half" idx="10"/>
          </p:nvPr>
        </p:nvSpPr>
        <p:spPr/>
        <p:txBody>
          <a:bodyPr/>
          <a:lstStyle/>
          <a:p>
            <a:fld id="{08826D49-69B4-406C-A0E6-5771AA692752}" type="datetime1">
              <a:rPr kumimoji="1" lang="ja-JP" altLang="en-US" smtClean="0"/>
              <a:pPr/>
              <a:t>2019/3/28</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B73F2523-4DB0-467E-ADA5-CDD49D71EFB6}" type="slidenum">
              <a:rPr kumimoji="1" lang="ja-JP" altLang="en-US" smtClean="0"/>
              <a:pPr/>
              <a:t>‹#›</a:t>
            </a:fld>
            <a:endParaRPr kumimoji="1" lang="ja-JP" altLang="en-US"/>
          </a:p>
        </p:txBody>
      </p:sp>
    </p:spTree>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a:t>マスタ タイトルの書式設定</a:t>
            </a:r>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261567-2239-4540-A553-D42D9CF3028D}" type="datetime1">
              <a:rPr kumimoji="1" lang="ja-JP" altLang="en-US" smtClean="0"/>
              <a:pPr/>
              <a:t>2019/3/28</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600">
                <a:solidFill>
                  <a:schemeClr val="tx1">
                    <a:tint val="75000"/>
                  </a:schemeClr>
                </a:solidFill>
                <a:latin typeface="01フロップデザイン" pitchFamily="50" charset="-128"/>
                <a:ea typeface="01フロップデザイン" pitchFamily="50" charset="-128"/>
              </a:defRPr>
            </a:lvl1pPr>
          </a:lstStyle>
          <a:p>
            <a:fld id="{B73F2523-4DB0-467E-ADA5-CDD49D71EFB6}" type="slidenum">
              <a:rPr lang="ja-JP" altLang="en-US" smtClean="0"/>
              <a:pPr/>
              <a:t>‹#›</a:t>
            </a:fld>
            <a:endParaRPr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円/楕円 41">
            <a:extLst>
              <a:ext uri="{FF2B5EF4-FFF2-40B4-BE49-F238E27FC236}">
                <a16:creationId xmlns:a16="http://schemas.microsoft.com/office/drawing/2014/main" id="{60A9FAA0-DF29-2B4E-97CD-DB9A7E7880FF}"/>
              </a:ext>
            </a:extLst>
          </p:cNvPr>
          <p:cNvSpPr/>
          <p:nvPr/>
        </p:nvSpPr>
        <p:spPr>
          <a:xfrm>
            <a:off x="3419872" y="1762311"/>
            <a:ext cx="5327075" cy="730586"/>
          </a:xfrm>
          <a:prstGeom prst="ellipse">
            <a:avLst/>
          </a:prstGeom>
          <a:solidFill>
            <a:schemeClr val="bg1"/>
          </a:solidFill>
          <a:ln>
            <a:solidFill>
              <a:schemeClr val="tx1"/>
            </a:solidFill>
            <a:prstDash val="sysDot"/>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4DD3AEF0-68AA-448A-9C29-8D520B0984F0}"/>
              </a:ext>
            </a:extLst>
          </p:cNvPr>
          <p:cNvSpPr/>
          <p:nvPr/>
        </p:nvSpPr>
        <p:spPr>
          <a:xfrm>
            <a:off x="434731"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5C5234D8-72EA-459E-8134-386C62DF6151}"/>
              </a:ext>
            </a:extLst>
          </p:cNvPr>
          <p:cNvSpPr>
            <a:spLocks noGrp="1"/>
          </p:cNvSpPr>
          <p:nvPr>
            <p:ph type="sldNum" sz="quarter" idx="12"/>
          </p:nvPr>
        </p:nvSpPr>
        <p:spPr>
          <a:xfrm>
            <a:off x="7010400" y="6347381"/>
            <a:ext cx="2133600" cy="365125"/>
          </a:xfrm>
        </p:spPr>
        <p:txBody>
          <a:bodyPr/>
          <a:lstStyle/>
          <a:p>
            <a:fld id="{B73F2523-4DB0-467E-ADA5-CDD49D71EFB6}" type="slidenum">
              <a:rPr kumimoji="1" lang="ja-JP" altLang="en-US" smtClean="0">
                <a:latin typeface="Meiryo UI" panose="020B0604030504040204" pitchFamily="50" charset="-128"/>
                <a:ea typeface="Meiryo UI" panose="020B0604030504040204" pitchFamily="50" charset="-128"/>
              </a:rPr>
              <a:pPr/>
              <a:t>1</a:t>
            </a:fld>
            <a:endParaRPr kumimoji="1" lang="ja-JP" altLang="en-US">
              <a:latin typeface="Meiryo UI" panose="020B0604030504040204" pitchFamily="50" charset="-128"/>
              <a:ea typeface="Meiryo UI" panose="020B0604030504040204" pitchFamily="50" charset="-128"/>
            </a:endParaRPr>
          </a:p>
        </p:txBody>
      </p:sp>
      <p:pic>
        <p:nvPicPr>
          <p:cNvPr id="5" name="図 4">
            <a:extLst>
              <a:ext uri="{FF2B5EF4-FFF2-40B4-BE49-F238E27FC236}">
                <a16:creationId xmlns:a16="http://schemas.microsoft.com/office/drawing/2014/main" id="{E5095D21-6219-4DD2-9011-5876BCD1B702}"/>
              </a:ext>
            </a:extLst>
          </p:cNvPr>
          <p:cNvPicPr>
            <a:picLocks noChangeAspect="1"/>
          </p:cNvPicPr>
          <p:nvPr/>
        </p:nvPicPr>
        <p:blipFill rotWithShape="1">
          <a:blip r:embed="rId2"/>
          <a:srcRect t="22501" r="65000"/>
          <a:stretch/>
        </p:blipFill>
        <p:spPr>
          <a:xfrm>
            <a:off x="328484" y="4562644"/>
            <a:ext cx="1008112" cy="814656"/>
          </a:xfrm>
          <a:prstGeom prst="rect">
            <a:avLst/>
          </a:prstGeom>
        </p:spPr>
      </p:pic>
      <p:pic>
        <p:nvPicPr>
          <p:cNvPr id="6" name="図 5">
            <a:extLst>
              <a:ext uri="{FF2B5EF4-FFF2-40B4-BE49-F238E27FC236}">
                <a16:creationId xmlns:a16="http://schemas.microsoft.com/office/drawing/2014/main" id="{06F376B7-D92E-4D83-8A4F-59EB96DE3A6E}"/>
              </a:ext>
            </a:extLst>
          </p:cNvPr>
          <p:cNvPicPr>
            <a:picLocks noChangeAspect="1"/>
          </p:cNvPicPr>
          <p:nvPr/>
        </p:nvPicPr>
        <p:blipFill rotWithShape="1">
          <a:blip r:embed="rId2"/>
          <a:srcRect l="35000" t="22501" r="32500"/>
          <a:stretch/>
        </p:blipFill>
        <p:spPr>
          <a:xfrm>
            <a:off x="3143077" y="4562644"/>
            <a:ext cx="936104" cy="814655"/>
          </a:xfrm>
          <a:prstGeom prst="rect">
            <a:avLst/>
          </a:prstGeom>
        </p:spPr>
      </p:pic>
      <p:pic>
        <p:nvPicPr>
          <p:cNvPr id="7" name="図 6">
            <a:extLst>
              <a:ext uri="{FF2B5EF4-FFF2-40B4-BE49-F238E27FC236}">
                <a16:creationId xmlns:a16="http://schemas.microsoft.com/office/drawing/2014/main" id="{4902E641-BC73-41D5-AC41-2E3B33E15EA4}"/>
              </a:ext>
            </a:extLst>
          </p:cNvPr>
          <p:cNvPicPr>
            <a:picLocks noChangeAspect="1"/>
          </p:cNvPicPr>
          <p:nvPr/>
        </p:nvPicPr>
        <p:blipFill rotWithShape="1">
          <a:blip r:embed="rId2"/>
          <a:srcRect l="67500" t="22501"/>
          <a:stretch/>
        </p:blipFill>
        <p:spPr>
          <a:xfrm>
            <a:off x="5875627" y="4562644"/>
            <a:ext cx="936104" cy="814656"/>
          </a:xfrm>
          <a:prstGeom prst="rect">
            <a:avLst/>
          </a:prstGeom>
        </p:spPr>
      </p:pic>
      <p:sp>
        <p:nvSpPr>
          <p:cNvPr id="8" name="正方形/長方形 7">
            <a:extLst>
              <a:ext uri="{FF2B5EF4-FFF2-40B4-BE49-F238E27FC236}">
                <a16:creationId xmlns:a16="http://schemas.microsoft.com/office/drawing/2014/main" id="{DDD83BAD-DA62-426A-92EE-B462565B8E09}"/>
              </a:ext>
            </a:extLst>
          </p:cNvPr>
          <p:cNvSpPr/>
          <p:nvPr/>
        </p:nvSpPr>
        <p:spPr>
          <a:xfrm>
            <a:off x="452782" y="1905396"/>
            <a:ext cx="2857390" cy="130541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9" name="正方形/長方形 8">
            <a:extLst>
              <a:ext uri="{FF2B5EF4-FFF2-40B4-BE49-F238E27FC236}">
                <a16:creationId xmlns:a16="http://schemas.microsoft.com/office/drawing/2014/main" id="{534143C9-75DB-49BD-9F82-3B14F740C701}"/>
              </a:ext>
            </a:extLst>
          </p:cNvPr>
          <p:cNvSpPr/>
          <p:nvPr/>
        </p:nvSpPr>
        <p:spPr>
          <a:xfrm>
            <a:off x="3247134"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0" name="正方形/長方形 9">
            <a:extLst>
              <a:ext uri="{FF2B5EF4-FFF2-40B4-BE49-F238E27FC236}">
                <a16:creationId xmlns:a16="http://schemas.microsoft.com/office/drawing/2014/main" id="{7CB66B01-547E-416D-964E-CF970D069B74}"/>
              </a:ext>
            </a:extLst>
          </p:cNvPr>
          <p:cNvSpPr/>
          <p:nvPr/>
        </p:nvSpPr>
        <p:spPr>
          <a:xfrm>
            <a:off x="6040573"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2" name="テキスト ボックス 11">
            <a:extLst>
              <a:ext uri="{FF2B5EF4-FFF2-40B4-BE49-F238E27FC236}">
                <a16:creationId xmlns:a16="http://schemas.microsoft.com/office/drawing/2014/main" id="{05955229-17A1-4C47-8D4D-E6F11B703D09}"/>
              </a:ext>
            </a:extLst>
          </p:cNvPr>
          <p:cNvSpPr txBox="1"/>
          <p:nvPr/>
        </p:nvSpPr>
        <p:spPr>
          <a:xfrm>
            <a:off x="467544" y="5371738"/>
            <a:ext cx="2499402" cy="1277273"/>
          </a:xfrm>
          <a:prstGeom prst="rect">
            <a:avLst/>
          </a:prstGeom>
          <a:noFill/>
        </p:spPr>
        <p:txBody>
          <a:bodyPr wrap="none" rtlCol="0">
            <a:spAutoFit/>
          </a:bodyPr>
          <a:lstStyle/>
          <a:p>
            <a:r>
              <a:rPr kumimoji="1" lang="ja-JP" altLang="en-US" sz="1100">
                <a:latin typeface="Meiryo UI" panose="020B0604030504040204" pitchFamily="50" charset="-128"/>
                <a:ea typeface="Meiryo UI" panose="020B0604030504040204" pitchFamily="50" charset="-128"/>
              </a:rPr>
              <a:t>・既存サービスだと</a:t>
            </a:r>
            <a:r>
              <a:rPr kumimoji="1" lang="en-US" altLang="ja-JP" sz="1100" dirty="0">
                <a:latin typeface="Meiryo UI" panose="020B0604030504040204" pitchFamily="50" charset="-128"/>
                <a:ea typeface="Meiryo UI" panose="020B0604030504040204" pitchFamily="50" charset="-128"/>
              </a:rPr>
              <a:t>SNS</a:t>
            </a:r>
            <a:r>
              <a:rPr kumimoji="1" lang="ja-JP" altLang="en-US" sz="1100">
                <a:latin typeface="Meiryo UI" panose="020B0604030504040204" pitchFamily="50" charset="-128"/>
                <a:ea typeface="Meiryo UI" panose="020B0604030504040204" pitchFamily="50" charset="-128"/>
              </a:rPr>
              <a:t>連携はしておらず、</a:t>
            </a:r>
            <a:endParaRPr kumimoji="1"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ユーザーと個人ドライバーと</a:t>
            </a:r>
            <a:r>
              <a:rPr kumimoji="1" lang="en-US" altLang="ja-JP" sz="1100" dirty="0">
                <a:latin typeface="Meiryo UI" panose="020B0604030504040204" pitchFamily="50" charset="-128"/>
                <a:ea typeface="Meiryo UI" panose="020B0604030504040204" pitchFamily="50" charset="-128"/>
              </a:rPr>
              <a:t>SNS</a:t>
            </a:r>
            <a:r>
              <a:rPr kumimoji="1" lang="ja-JP" altLang="en-US" sz="1100">
                <a:latin typeface="Meiryo UI" panose="020B0604030504040204" pitchFamily="50" charset="-128"/>
                <a:ea typeface="Meiryo UI" panose="020B0604030504040204" pitchFamily="50" charset="-128"/>
              </a:rPr>
              <a:t>友達の</a:t>
            </a:r>
            <a:endParaRPr kumimoji="1"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３者間をつないでいる点。</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・飲食店と連携して、クーポンをユーザー</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に提供。マッチングだけでなくそのさきの</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動線</a:t>
            </a:r>
            <a:r>
              <a:rPr lang="en-US" altLang="ja-JP" sz="1100" dirty="0">
                <a:latin typeface="Meiryo UI" panose="020B0604030504040204" pitchFamily="50" charset="-128"/>
                <a:ea typeface="Meiryo UI" panose="020B0604030504040204" pitchFamily="50" charset="-128"/>
              </a:rPr>
              <a:t>(</a:t>
            </a:r>
            <a:r>
              <a:rPr lang="ja-JP" altLang="en-US" sz="1100">
                <a:latin typeface="Meiryo UI" panose="020B0604030504040204" pitchFamily="50" charset="-128"/>
                <a:ea typeface="Meiryo UI" panose="020B0604030504040204" pitchFamily="50" charset="-128"/>
              </a:rPr>
              <a:t>飲み会</a:t>
            </a:r>
            <a:r>
              <a:rPr lang="en-US" altLang="ja-JP" sz="1100" dirty="0">
                <a:latin typeface="Meiryo UI" panose="020B0604030504040204" pitchFamily="50" charset="-128"/>
                <a:ea typeface="Meiryo UI" panose="020B0604030504040204" pitchFamily="50" charset="-128"/>
              </a:rPr>
              <a:t>)</a:t>
            </a:r>
            <a:r>
              <a:rPr lang="ja-JP" altLang="en-US" sz="1100">
                <a:latin typeface="Meiryo UI" panose="020B0604030504040204" pitchFamily="50" charset="-128"/>
                <a:ea typeface="Meiryo UI" panose="020B0604030504040204" pitchFamily="50" charset="-128"/>
              </a:rPr>
              <a:t>もサービスとして描いている</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点。</a:t>
            </a:r>
            <a:endParaRPr kumimoji="1" lang="en-US" altLang="ja-JP" sz="1100" dirty="0">
              <a:latin typeface="Meiryo UI" panose="020B0604030504040204" pitchFamily="50" charset="-128"/>
              <a:ea typeface="Meiryo UI" panose="020B0604030504040204" pitchFamily="50" charset="-128"/>
            </a:endParaRPr>
          </a:p>
        </p:txBody>
      </p:sp>
      <p:sp>
        <p:nvSpPr>
          <p:cNvPr id="14" name="テキスト ボックス 13">
            <a:extLst>
              <a:ext uri="{FF2B5EF4-FFF2-40B4-BE49-F238E27FC236}">
                <a16:creationId xmlns:a16="http://schemas.microsoft.com/office/drawing/2014/main" id="{D9542EC9-1DA0-4EEE-8D1B-6441517CC4BF}"/>
              </a:ext>
            </a:extLst>
          </p:cNvPr>
          <p:cNvSpPr txBox="1"/>
          <p:nvPr/>
        </p:nvSpPr>
        <p:spPr>
          <a:xfrm>
            <a:off x="3203848" y="5438834"/>
            <a:ext cx="2683748" cy="1446550"/>
          </a:xfrm>
          <a:prstGeom prst="rect">
            <a:avLst/>
          </a:prstGeom>
          <a:noFill/>
        </p:spPr>
        <p:txBody>
          <a:bodyPr wrap="none" rtlCol="0">
            <a:spAutoFit/>
          </a:bodyPr>
          <a:lstStyle/>
          <a:p>
            <a:r>
              <a:rPr kumimoji="1" lang="ja-JP" altLang="en-US" sz="1100">
                <a:latin typeface="Meiryo UI" panose="020B0604030504040204" pitchFamily="50" charset="-128"/>
                <a:ea typeface="Meiryo UI" panose="020B0604030504040204" pitchFamily="50" charset="-128"/>
              </a:rPr>
              <a:t>・引越ししたいユーザーはすぐに引越し業者を</a:t>
            </a:r>
            <a:endParaRPr kumimoji="1"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見つけられる。</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a:t>
            </a:r>
            <a:r>
              <a:rPr kumimoji="1" lang="ja-JP" altLang="en-US" sz="1100">
                <a:latin typeface="Meiryo UI" panose="020B0604030504040204" pitchFamily="50" charset="-128"/>
                <a:ea typeface="Meiryo UI" panose="020B0604030504040204" pitchFamily="50" charset="-128"/>
              </a:rPr>
              <a:t>個人ドライバーはマッチングプラットフォーム</a:t>
            </a:r>
            <a:endParaRPr kumimoji="1" lang="en-US" altLang="ja-JP" sz="1100" dirty="0">
              <a:latin typeface="Meiryo UI" panose="020B0604030504040204" pitchFamily="50" charset="-128"/>
              <a:ea typeface="Meiryo UI" panose="020B0604030504040204" pitchFamily="50" charset="-128"/>
            </a:endParaRPr>
          </a:p>
          <a:p>
            <a:r>
              <a:rPr kumimoji="1" lang="en-US" altLang="ja-JP" sz="1100" dirty="0" err="1">
                <a:latin typeface="Meiryo UI" panose="020B0604030504040204" pitchFamily="50" charset="-128"/>
                <a:ea typeface="Meiryo UI" panose="020B0604030504040204" pitchFamily="50" charset="-128"/>
              </a:rPr>
              <a:t>Sokko</a:t>
            </a:r>
            <a:r>
              <a:rPr lang="ja-JP" altLang="en-US" sz="1100">
                <a:latin typeface="Meiryo UI" panose="020B0604030504040204" pitchFamily="50" charset="-128"/>
                <a:ea typeface="Meiryo UI" panose="020B0604030504040204" pitchFamily="50" charset="-128"/>
              </a:rPr>
              <a:t>を使うこと</a:t>
            </a:r>
            <a:r>
              <a:rPr kumimoji="1" lang="ja-JP" altLang="en-US" sz="1100">
                <a:latin typeface="Meiryo UI" panose="020B0604030504040204" pitchFamily="50" charset="-128"/>
                <a:ea typeface="Meiryo UI" panose="020B0604030504040204" pitchFamily="50" charset="-128"/>
              </a:rPr>
              <a:t>で、ユーザーを探す機会</a:t>
            </a:r>
            <a:endParaRPr kumimoji="1"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コストを下げられる。</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a:t>
            </a:r>
            <a:r>
              <a:rPr lang="en-US" altLang="ja-JP" sz="1100" dirty="0">
                <a:latin typeface="Meiryo UI" panose="020B0604030504040204" pitchFamily="50" charset="-128"/>
                <a:ea typeface="Meiryo UI" panose="020B0604030504040204" pitchFamily="50" charset="-128"/>
              </a:rPr>
              <a:t>SNS</a:t>
            </a:r>
            <a:r>
              <a:rPr lang="ja-JP" altLang="en-US" sz="1100">
                <a:latin typeface="Meiryo UI" panose="020B0604030504040204" pitchFamily="50" charset="-128"/>
                <a:ea typeface="Meiryo UI" panose="020B0604030504040204" pitchFamily="50" charset="-128"/>
              </a:rPr>
              <a:t>友達は引越しというイベントをきっかけに</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a:t>
            </a:r>
            <a:r>
              <a:rPr lang="en-US" altLang="ja-JP" sz="1100" dirty="0">
                <a:latin typeface="Meiryo UI" panose="020B0604030504040204" pitchFamily="50" charset="-128"/>
                <a:ea typeface="Meiryo UI" panose="020B0604030504040204" pitchFamily="50" charset="-128"/>
              </a:rPr>
              <a:t>Arigato</a:t>
            </a:r>
            <a:r>
              <a:rPr lang="ja-JP" altLang="en-US" sz="1100">
                <a:latin typeface="Meiryo UI" panose="020B0604030504040204" pitchFamily="50" charset="-128"/>
                <a:ea typeface="Meiryo UI" panose="020B0604030504040204" pitchFamily="50" charset="-128"/>
              </a:rPr>
              <a:t>飲み」サービスがあることでより密な</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関係を構築することができる</a:t>
            </a:r>
            <a:endParaRPr lang="en-US" altLang="ja-JP" sz="1100" dirty="0">
              <a:latin typeface="Meiryo UI" panose="020B0604030504040204" pitchFamily="50" charset="-128"/>
              <a:ea typeface="Meiryo UI" panose="020B0604030504040204" pitchFamily="50" charset="-128"/>
            </a:endParaRPr>
          </a:p>
        </p:txBody>
      </p:sp>
      <p:sp>
        <p:nvSpPr>
          <p:cNvPr id="15" name="テキスト ボックス 14">
            <a:extLst>
              <a:ext uri="{FF2B5EF4-FFF2-40B4-BE49-F238E27FC236}">
                <a16:creationId xmlns:a16="http://schemas.microsoft.com/office/drawing/2014/main" id="{164F4912-4CFA-4EBB-8BF0-5B56D44E6034}"/>
              </a:ext>
            </a:extLst>
          </p:cNvPr>
          <p:cNvSpPr txBox="1"/>
          <p:nvPr/>
        </p:nvSpPr>
        <p:spPr>
          <a:xfrm>
            <a:off x="363684" y="1626025"/>
            <a:ext cx="551754" cy="307777"/>
          </a:xfrm>
          <a:prstGeom prst="rect">
            <a:avLst/>
          </a:prstGeom>
          <a:noFill/>
        </p:spPr>
        <p:txBody>
          <a:bodyPr wrap="none" rtlCol="0">
            <a:spAutoFit/>
          </a:bodyPr>
          <a:lstStyle/>
          <a:p>
            <a:r>
              <a:rPr kumimoji="1" lang="en-US" altLang="ja-JP" sz="1400" dirty="0">
                <a:latin typeface="Meiryo UI" panose="020B0604030504040204" pitchFamily="50" charset="-128"/>
                <a:ea typeface="Meiryo UI" panose="020B0604030504040204" pitchFamily="50" charset="-128"/>
              </a:rPr>
              <a:t>Plan</a:t>
            </a:r>
            <a:endParaRPr kumimoji="1" lang="ja-JP" altLang="en-US" sz="1400" dirty="0">
              <a:latin typeface="Meiryo UI" panose="020B0604030504040204" pitchFamily="50" charset="-128"/>
              <a:ea typeface="Meiryo UI" panose="020B0604030504040204" pitchFamily="50" charset="-128"/>
            </a:endParaRPr>
          </a:p>
        </p:txBody>
      </p:sp>
      <p:sp>
        <p:nvSpPr>
          <p:cNvPr id="16" name="正方形/長方形 15">
            <a:extLst>
              <a:ext uri="{FF2B5EF4-FFF2-40B4-BE49-F238E27FC236}">
                <a16:creationId xmlns:a16="http://schemas.microsoft.com/office/drawing/2014/main" id="{2B0370A1-12C8-404F-95A5-5413BEEAAF63}"/>
              </a:ext>
            </a:extLst>
          </p:cNvPr>
          <p:cNvSpPr/>
          <p:nvPr/>
        </p:nvSpPr>
        <p:spPr>
          <a:xfrm>
            <a:off x="1206355" y="4851708"/>
            <a:ext cx="1624163" cy="246221"/>
          </a:xfrm>
          <a:prstGeom prst="rect">
            <a:avLst/>
          </a:prstGeom>
        </p:spPr>
        <p:txBody>
          <a:bodyPr wrap="none">
            <a:spAutoFit/>
          </a:bodyPr>
          <a:lstStyle/>
          <a:p>
            <a:r>
              <a:rPr kumimoji="0" lang="ja-JP" altLang="ja-JP" sz="1000" b="1" dirty="0">
                <a:solidFill>
                  <a:srgbClr val="212121"/>
                </a:solidFill>
                <a:latin typeface="Meiryo UI" panose="020B0604030504040204" pitchFamily="50" charset="-128"/>
                <a:ea typeface="Meiryo UI" panose="020B0604030504040204" pitchFamily="50" charset="-128"/>
              </a:rPr>
              <a:t>Creative edge</a:t>
            </a:r>
            <a:r>
              <a:rPr kumimoji="0" lang="en-US" altLang="ja-JP" sz="1000" b="1" dirty="0">
                <a:solidFill>
                  <a:srgbClr val="212121"/>
                </a:solidFill>
                <a:latin typeface="Meiryo UI" panose="020B0604030504040204" pitchFamily="50" charset="-128"/>
                <a:ea typeface="Meiryo UI" panose="020B0604030504040204" pitchFamily="50" charset="-128"/>
              </a:rPr>
              <a:t> Design</a:t>
            </a:r>
            <a:endParaRPr lang="ja-JP" altLang="en-US" sz="1000" b="1" dirty="0">
              <a:latin typeface="Meiryo UI" panose="020B0604030504040204" pitchFamily="50" charset="-128"/>
              <a:ea typeface="Meiryo UI" panose="020B0604030504040204" pitchFamily="50" charset="-128"/>
            </a:endParaRPr>
          </a:p>
        </p:txBody>
      </p:sp>
      <p:sp>
        <p:nvSpPr>
          <p:cNvPr id="17" name="正方形/長方形 16">
            <a:extLst>
              <a:ext uri="{FF2B5EF4-FFF2-40B4-BE49-F238E27FC236}">
                <a16:creationId xmlns:a16="http://schemas.microsoft.com/office/drawing/2014/main" id="{7083731D-F475-4A4B-BAE9-3E077D90DD1F}"/>
              </a:ext>
            </a:extLst>
          </p:cNvPr>
          <p:cNvSpPr/>
          <p:nvPr/>
        </p:nvSpPr>
        <p:spPr>
          <a:xfrm>
            <a:off x="4003765" y="4859490"/>
            <a:ext cx="1834156" cy="246221"/>
          </a:xfrm>
          <a:prstGeom prst="rect">
            <a:avLst/>
          </a:prstGeom>
        </p:spPr>
        <p:txBody>
          <a:bodyPr wrap="none">
            <a:spAutoFit/>
          </a:bodyPr>
          <a:lstStyle/>
          <a:p>
            <a:r>
              <a:rPr kumimoji="0" lang="ja-JP" altLang="ja-JP" sz="1000" b="1" dirty="0">
                <a:solidFill>
                  <a:srgbClr val="212121"/>
                </a:solidFill>
                <a:latin typeface="Meiryo UI" panose="020B0604030504040204" pitchFamily="50" charset="-128"/>
                <a:ea typeface="Meiryo UI" panose="020B0604030504040204" pitchFamily="50" charset="-128"/>
              </a:rPr>
              <a:t>Social inclusion</a:t>
            </a:r>
            <a:r>
              <a:rPr kumimoji="0" lang="en-US" altLang="ja-JP" sz="1000" b="1" dirty="0">
                <a:latin typeface="Meiryo UI" panose="020B0604030504040204" pitchFamily="50" charset="-128"/>
                <a:ea typeface="Meiryo UI" panose="020B0604030504040204" pitchFamily="50" charset="-128"/>
              </a:rPr>
              <a:t>&amp;</a:t>
            </a:r>
            <a:r>
              <a:rPr lang="en-US" altLang="ja-JP" sz="1000" b="1" dirty="0">
                <a:latin typeface="Meiryo UI" panose="020B0604030504040204" pitchFamily="50" charset="-128"/>
                <a:ea typeface="Meiryo UI" panose="020B0604030504040204" pitchFamily="50" charset="-128"/>
              </a:rPr>
              <a:t>impact </a:t>
            </a:r>
            <a:endParaRPr lang="ja-JP" altLang="en-US" sz="1000" b="1" dirty="0">
              <a:latin typeface="Meiryo UI" panose="020B0604030504040204" pitchFamily="50" charset="-128"/>
              <a:ea typeface="Meiryo UI" panose="020B0604030504040204" pitchFamily="50" charset="-128"/>
            </a:endParaRPr>
          </a:p>
        </p:txBody>
      </p:sp>
      <p:sp>
        <p:nvSpPr>
          <p:cNvPr id="18" name="正方形/長方形 17">
            <a:extLst>
              <a:ext uri="{FF2B5EF4-FFF2-40B4-BE49-F238E27FC236}">
                <a16:creationId xmlns:a16="http://schemas.microsoft.com/office/drawing/2014/main" id="{C7FBC254-FFE7-41F8-9C7E-500E9E72C705}"/>
              </a:ext>
            </a:extLst>
          </p:cNvPr>
          <p:cNvSpPr/>
          <p:nvPr/>
        </p:nvSpPr>
        <p:spPr>
          <a:xfrm>
            <a:off x="6811731" y="4869692"/>
            <a:ext cx="1643399" cy="253916"/>
          </a:xfrm>
          <a:prstGeom prst="rect">
            <a:avLst/>
          </a:prstGeom>
        </p:spPr>
        <p:txBody>
          <a:bodyPr wrap="none">
            <a:spAutoFit/>
          </a:bodyPr>
          <a:lstStyle/>
          <a:p>
            <a:r>
              <a:rPr kumimoji="0" lang="en-US" altLang="ja-JP" sz="1050" b="1" dirty="0">
                <a:solidFill>
                  <a:srgbClr val="212121"/>
                </a:solidFill>
                <a:latin typeface="Meiryo UI" panose="020B0604030504040204" pitchFamily="50" charset="-128"/>
                <a:ea typeface="Meiryo UI" panose="020B0604030504040204" pitchFamily="50" charset="-128"/>
              </a:rPr>
              <a:t>Helical growth value</a:t>
            </a:r>
            <a:endParaRPr lang="ja-JP" altLang="en-US" sz="1050" b="1" dirty="0">
              <a:latin typeface="Meiryo UI" panose="020B0604030504040204" pitchFamily="50" charset="-128"/>
              <a:ea typeface="Meiryo UI" panose="020B0604030504040204" pitchFamily="50" charset="-128"/>
            </a:endParaRPr>
          </a:p>
        </p:txBody>
      </p:sp>
      <p:sp>
        <p:nvSpPr>
          <p:cNvPr id="19" name="テキスト ボックス 18">
            <a:extLst>
              <a:ext uri="{FF2B5EF4-FFF2-40B4-BE49-F238E27FC236}">
                <a16:creationId xmlns:a16="http://schemas.microsoft.com/office/drawing/2014/main" id="{422C41BE-5B76-4F69-A7C7-926B1D5C05E3}"/>
              </a:ext>
            </a:extLst>
          </p:cNvPr>
          <p:cNvSpPr txBox="1"/>
          <p:nvPr/>
        </p:nvSpPr>
        <p:spPr>
          <a:xfrm>
            <a:off x="6144900" y="5438834"/>
            <a:ext cx="2587568" cy="1277273"/>
          </a:xfrm>
          <a:prstGeom prst="rect">
            <a:avLst/>
          </a:prstGeom>
          <a:noFill/>
        </p:spPr>
        <p:txBody>
          <a:bodyPr wrap="none" rtlCol="0">
            <a:spAutoFit/>
          </a:bodyPr>
          <a:lstStyle/>
          <a:p>
            <a:r>
              <a:rPr kumimoji="1" lang="ja-JP" altLang="en-US" sz="1100">
                <a:latin typeface="Meiryo UI" panose="020B0604030504040204" pitchFamily="50" charset="-128"/>
                <a:ea typeface="Meiryo UI" panose="020B0604030504040204" pitchFamily="50" charset="-128"/>
              </a:rPr>
              <a:t>・引越しは誰しもが一度は体験する</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イベントなので、トランザクションの数は</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常に</a:t>
            </a:r>
            <a:r>
              <a:rPr kumimoji="1" lang="ja-JP" altLang="en-US" sz="1100">
                <a:latin typeface="Meiryo UI" panose="020B0604030504040204" pitchFamily="50" charset="-128"/>
                <a:ea typeface="Meiryo UI" panose="020B0604030504040204" pitchFamily="50" charset="-128"/>
              </a:rPr>
              <a:t>一定数見込まれ、スケールする可能性</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は高い。</a:t>
            </a:r>
            <a:endParaRPr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・一方で、マッチングアプリのみならず、その先</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に「手伝ってくれたお返しとしての“飲み”」を</a:t>
            </a:r>
            <a:endParaRPr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描くことで、サービスの広がりを持たせた</a:t>
            </a:r>
            <a:endParaRPr kumimoji="1" lang="en-US" altLang="ja-JP" sz="1100" dirty="0">
              <a:latin typeface="Meiryo UI" panose="020B0604030504040204" pitchFamily="50" charset="-128"/>
              <a:ea typeface="Meiryo UI" panose="020B0604030504040204" pitchFamily="50" charset="-128"/>
            </a:endParaRPr>
          </a:p>
        </p:txBody>
      </p:sp>
      <p:sp>
        <p:nvSpPr>
          <p:cNvPr id="21" name="テキスト ボックス 20">
            <a:extLst>
              <a:ext uri="{FF2B5EF4-FFF2-40B4-BE49-F238E27FC236}">
                <a16:creationId xmlns:a16="http://schemas.microsoft.com/office/drawing/2014/main" id="{2DCCCFB4-8A62-4017-98BC-DAE6CB5D3B14}"/>
              </a:ext>
            </a:extLst>
          </p:cNvPr>
          <p:cNvSpPr txBox="1"/>
          <p:nvPr/>
        </p:nvSpPr>
        <p:spPr>
          <a:xfrm>
            <a:off x="611300" y="2034389"/>
            <a:ext cx="748923" cy="261610"/>
          </a:xfrm>
          <a:prstGeom prst="rect">
            <a:avLst/>
          </a:prstGeom>
          <a:noFill/>
        </p:spPr>
        <p:txBody>
          <a:bodyPr wrap="none" rtlCol="0">
            <a:spAutoFit/>
          </a:bodyPr>
          <a:lstStyle/>
          <a:p>
            <a:r>
              <a:rPr kumimoji="1" lang="ja-JP" altLang="en-US" sz="1100">
                <a:latin typeface="Meiryo UI" panose="020B0604030504040204" pitchFamily="50" charset="-128"/>
                <a:ea typeface="Meiryo UI" panose="020B0604030504040204" pitchFamily="50" charset="-128"/>
              </a:rPr>
              <a:t>右図参照</a:t>
            </a:r>
            <a:endParaRPr kumimoji="1" lang="en-US" altLang="ja-JP" sz="1100" dirty="0">
              <a:latin typeface="Meiryo UI" panose="020B0604030504040204" pitchFamily="50" charset="-128"/>
              <a:ea typeface="Meiryo UI" panose="020B0604030504040204" pitchFamily="50" charset="-128"/>
            </a:endParaRPr>
          </a:p>
        </p:txBody>
      </p:sp>
      <p:sp>
        <p:nvSpPr>
          <p:cNvPr id="22" name="正方形/長方形 21">
            <a:extLst>
              <a:ext uri="{FF2B5EF4-FFF2-40B4-BE49-F238E27FC236}">
                <a16:creationId xmlns:a16="http://schemas.microsoft.com/office/drawing/2014/main" id="{A5C60439-EF27-49FE-9319-631AA3975B3C}"/>
              </a:ext>
            </a:extLst>
          </p:cNvPr>
          <p:cNvSpPr/>
          <p:nvPr/>
        </p:nvSpPr>
        <p:spPr>
          <a:xfrm>
            <a:off x="452781" y="1023118"/>
            <a:ext cx="8168947" cy="4813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3" name="テキスト ボックス 22">
            <a:extLst>
              <a:ext uri="{FF2B5EF4-FFF2-40B4-BE49-F238E27FC236}">
                <a16:creationId xmlns:a16="http://schemas.microsoft.com/office/drawing/2014/main" id="{A5697FDF-E535-47C4-98C6-36ABD33A7731}"/>
              </a:ext>
            </a:extLst>
          </p:cNvPr>
          <p:cNvSpPr txBox="1"/>
          <p:nvPr/>
        </p:nvSpPr>
        <p:spPr>
          <a:xfrm>
            <a:off x="363684" y="743747"/>
            <a:ext cx="572593" cy="307777"/>
          </a:xfrm>
          <a:prstGeom prst="rect">
            <a:avLst/>
          </a:prstGeom>
          <a:noFill/>
        </p:spPr>
        <p:txBody>
          <a:bodyPr wrap="none" rtlCol="0">
            <a:spAutoFit/>
          </a:bodyPr>
          <a:lstStyle/>
          <a:p>
            <a:r>
              <a:rPr kumimoji="1" lang="en-US" altLang="ja-JP" sz="1400" dirty="0">
                <a:latin typeface="Meiryo UI" panose="020B0604030504040204" pitchFamily="50" charset="-128"/>
                <a:ea typeface="Meiryo UI" panose="020B0604030504040204" pitchFamily="50" charset="-128"/>
              </a:rPr>
              <a:t>Goal</a:t>
            </a:r>
            <a:endParaRPr kumimoji="1" lang="ja-JP" altLang="en-US" sz="1400" dirty="0">
              <a:latin typeface="Meiryo UI" panose="020B0604030504040204" pitchFamily="50" charset="-128"/>
              <a:ea typeface="Meiryo UI" panose="020B0604030504040204" pitchFamily="50" charset="-128"/>
            </a:endParaRPr>
          </a:p>
        </p:txBody>
      </p:sp>
      <p:sp>
        <p:nvSpPr>
          <p:cNvPr id="24" name="テキスト ボックス 23">
            <a:extLst>
              <a:ext uri="{FF2B5EF4-FFF2-40B4-BE49-F238E27FC236}">
                <a16:creationId xmlns:a16="http://schemas.microsoft.com/office/drawing/2014/main" id="{F804106B-700C-4A83-B952-49C6642C7BAA}"/>
              </a:ext>
            </a:extLst>
          </p:cNvPr>
          <p:cNvSpPr txBox="1"/>
          <p:nvPr/>
        </p:nvSpPr>
        <p:spPr>
          <a:xfrm>
            <a:off x="587660" y="1104163"/>
            <a:ext cx="4907113" cy="307777"/>
          </a:xfrm>
          <a:prstGeom prst="rect">
            <a:avLst/>
          </a:prstGeom>
          <a:noFill/>
        </p:spPr>
        <p:txBody>
          <a:bodyPr wrap="none" rtlCol="0">
            <a:spAutoFit/>
          </a:bodyPr>
          <a:lstStyle/>
          <a:p>
            <a:r>
              <a:rPr lang="ja-JP" altLang="en-US" sz="1400">
                <a:latin typeface="Meiryo UI" panose="020B0604030504040204" pitchFamily="50" charset="-128"/>
                <a:ea typeface="Meiryo UI" panose="020B0604030504040204" pitchFamily="50" charset="-128"/>
              </a:rPr>
              <a:t>人々が自由にストレスなく、思うままに生活拠点を選べる世界を作る</a:t>
            </a:r>
            <a:endParaRPr kumimoji="1" lang="ja-JP" altLang="en-US" sz="1400" dirty="0">
              <a:latin typeface="Meiryo UI" panose="020B0604030504040204" pitchFamily="50" charset="-128"/>
              <a:ea typeface="Meiryo UI" panose="020B0604030504040204" pitchFamily="50" charset="-128"/>
            </a:endParaRPr>
          </a:p>
        </p:txBody>
      </p:sp>
      <p:sp>
        <p:nvSpPr>
          <p:cNvPr id="25" name="正方形/長方形 24">
            <a:extLst>
              <a:ext uri="{FF2B5EF4-FFF2-40B4-BE49-F238E27FC236}">
                <a16:creationId xmlns:a16="http://schemas.microsoft.com/office/drawing/2014/main" id="{80173619-296A-49CF-9909-DFF6B80450A7}"/>
              </a:ext>
            </a:extLst>
          </p:cNvPr>
          <p:cNvSpPr/>
          <p:nvPr/>
        </p:nvSpPr>
        <p:spPr>
          <a:xfrm>
            <a:off x="452782" y="3429000"/>
            <a:ext cx="2857390" cy="113364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6" name="テキスト ボックス 25">
            <a:extLst>
              <a:ext uri="{FF2B5EF4-FFF2-40B4-BE49-F238E27FC236}">
                <a16:creationId xmlns:a16="http://schemas.microsoft.com/office/drawing/2014/main" id="{0CD0A4D2-048E-4CD9-BEC4-C4659AE5601D}"/>
              </a:ext>
            </a:extLst>
          </p:cNvPr>
          <p:cNvSpPr txBox="1"/>
          <p:nvPr/>
        </p:nvSpPr>
        <p:spPr>
          <a:xfrm>
            <a:off x="363684" y="3140968"/>
            <a:ext cx="1720343" cy="307777"/>
          </a:xfrm>
          <a:prstGeom prst="rect">
            <a:avLst/>
          </a:prstGeom>
          <a:noFill/>
        </p:spPr>
        <p:txBody>
          <a:bodyPr wrap="none" rtlCol="0">
            <a:spAutoFit/>
          </a:bodyPr>
          <a:lstStyle/>
          <a:p>
            <a:pPr lvl="0" eaLnBrk="0" fontAlgn="base" hangingPunct="0">
              <a:spcBef>
                <a:spcPct val="0"/>
              </a:spcBef>
              <a:spcAft>
                <a:spcPct val="0"/>
              </a:spcAft>
            </a:pPr>
            <a:r>
              <a:rPr kumimoji="0" lang="ja-JP" altLang="ja-JP" sz="1400" dirty="0">
                <a:solidFill>
                  <a:srgbClr val="212121"/>
                </a:solidFill>
                <a:latin typeface="Meiryo UI" panose="020B0604030504040204" pitchFamily="50" charset="-128"/>
                <a:ea typeface="Meiryo UI" panose="020B0604030504040204" pitchFamily="50" charset="-128"/>
              </a:rPr>
              <a:t>Core competence</a:t>
            </a:r>
            <a:r>
              <a:rPr kumimoji="0" lang="ja-JP" altLang="ja-JP" sz="200" dirty="0">
                <a:latin typeface="Meiryo UI" panose="020B0604030504040204" pitchFamily="50" charset="-128"/>
                <a:ea typeface="Meiryo UI" panose="020B0604030504040204" pitchFamily="50" charset="-128"/>
              </a:rPr>
              <a:t> </a:t>
            </a:r>
            <a:endParaRPr kumimoji="0" lang="ja-JP" altLang="ja-JP" sz="1100" dirty="0">
              <a:latin typeface="Meiryo UI" panose="020B0604030504040204" pitchFamily="50" charset="-128"/>
              <a:ea typeface="Meiryo UI" panose="020B0604030504040204" pitchFamily="50" charset="-128"/>
            </a:endParaRPr>
          </a:p>
        </p:txBody>
      </p:sp>
      <p:sp>
        <p:nvSpPr>
          <p:cNvPr id="28" name="テキスト ボックス 27">
            <a:extLst>
              <a:ext uri="{FF2B5EF4-FFF2-40B4-BE49-F238E27FC236}">
                <a16:creationId xmlns:a16="http://schemas.microsoft.com/office/drawing/2014/main" id="{C8647F59-AD65-4C4C-9223-94EA2F348D29}"/>
              </a:ext>
            </a:extLst>
          </p:cNvPr>
          <p:cNvSpPr txBox="1"/>
          <p:nvPr/>
        </p:nvSpPr>
        <p:spPr>
          <a:xfrm>
            <a:off x="531067" y="3501008"/>
            <a:ext cx="2646893" cy="1107996"/>
          </a:xfrm>
          <a:prstGeom prst="rect">
            <a:avLst/>
          </a:prstGeom>
          <a:noFill/>
        </p:spPr>
        <p:txBody>
          <a:bodyPr wrap="square" rtlCol="0">
            <a:spAutoFit/>
          </a:bodyPr>
          <a:lstStyle/>
          <a:p>
            <a:r>
              <a:rPr lang="ja-JP" altLang="en-US" sz="1100">
                <a:latin typeface="Meiryo UI" panose="020B0604030504040204" pitchFamily="50" charset="-128"/>
                <a:ea typeface="Meiryo UI" panose="020B0604030504040204" pitchFamily="50" charset="-128"/>
              </a:rPr>
              <a:t>・引越ししたいユーザーと引越し業者に相当する</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個人ドライバーをつなぐマッチングアプリ</a:t>
            </a:r>
            <a:r>
              <a:rPr lang="en-US" altLang="ja-JP" sz="1100" dirty="0" err="1">
                <a:latin typeface="Meiryo UI" panose="020B0604030504040204" pitchFamily="50" charset="-128"/>
                <a:ea typeface="Meiryo UI" panose="020B0604030504040204" pitchFamily="50" charset="-128"/>
              </a:rPr>
              <a:t>Sokko</a:t>
            </a:r>
            <a:r>
              <a:rPr lang="ja-JP" altLang="en-US" sz="1100">
                <a:latin typeface="Meiryo UI" panose="020B0604030504040204" pitchFamily="50" charset="-128"/>
                <a:ea typeface="Meiryo UI" panose="020B0604030504040204" pitchFamily="50" charset="-128"/>
              </a:rPr>
              <a:t>。</a:t>
            </a:r>
            <a:endParaRPr lang="en-US" altLang="ja-JP" sz="1100" dirty="0">
              <a:latin typeface="Meiryo UI" panose="020B0604030504040204" pitchFamily="50" charset="-128"/>
              <a:ea typeface="Meiryo UI" panose="020B0604030504040204" pitchFamily="50" charset="-128"/>
            </a:endParaRPr>
          </a:p>
          <a:p>
            <a:r>
              <a:rPr lang="en-US" altLang="ja-JP" sz="1100" dirty="0">
                <a:latin typeface="Meiryo UI" panose="020B0604030504040204" pitchFamily="50" charset="-128"/>
                <a:ea typeface="Meiryo UI" panose="020B0604030504040204" pitchFamily="50" charset="-128"/>
              </a:rPr>
              <a:t>(</a:t>
            </a:r>
            <a:r>
              <a:rPr lang="ja-JP" altLang="en-US" sz="1100">
                <a:latin typeface="Meiryo UI" panose="020B0604030504040204" pitchFamily="50" charset="-128"/>
                <a:ea typeface="Meiryo UI" panose="020B0604030504040204" pitchFamily="50" charset="-128"/>
              </a:rPr>
              <a:t>引越し業者をすぐ見つけれる）</a:t>
            </a:r>
            <a:endParaRPr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a:t>
            </a:r>
            <a:r>
              <a:rPr kumimoji="1" lang="en-US" altLang="ja-JP" sz="1100" dirty="0">
                <a:latin typeface="Meiryo UI" panose="020B0604030504040204" pitchFamily="50" charset="-128"/>
                <a:ea typeface="Meiryo UI" panose="020B0604030504040204" pitchFamily="50" charset="-128"/>
              </a:rPr>
              <a:t>SNS</a:t>
            </a:r>
            <a:r>
              <a:rPr kumimoji="1" lang="ja-JP" altLang="en-US" sz="1100">
                <a:latin typeface="Meiryo UI" panose="020B0604030504040204" pitchFamily="50" charset="-128"/>
                <a:ea typeface="Meiryo UI" panose="020B0604030504040204" pitchFamily="50" charset="-128"/>
              </a:rPr>
              <a:t>との</a:t>
            </a:r>
            <a:r>
              <a:rPr kumimoji="1" lang="en-US" altLang="ja-JP" sz="1100" dirty="0">
                <a:latin typeface="Meiryo UI" panose="020B0604030504040204" pitchFamily="50" charset="-128"/>
                <a:ea typeface="Meiryo UI" panose="020B0604030504040204" pitchFamily="50" charset="-128"/>
              </a:rPr>
              <a:t>API</a:t>
            </a:r>
            <a:r>
              <a:rPr lang="ja-JP" altLang="en-US" sz="1100">
                <a:latin typeface="Meiryo UI" panose="020B0604030504040204" pitchFamily="50" charset="-128"/>
                <a:ea typeface="Meiryo UI" panose="020B0604030504040204" pitchFamily="50" charset="-128"/>
              </a:rPr>
              <a:t>連携（友達が引越しを手伝ってくれる）</a:t>
            </a:r>
            <a:endParaRPr kumimoji="1" lang="en-US" altLang="ja-JP" sz="1100" dirty="0">
              <a:latin typeface="Meiryo UI" panose="020B0604030504040204" pitchFamily="50" charset="-128"/>
              <a:ea typeface="Meiryo UI" panose="020B0604030504040204" pitchFamily="50" charset="-128"/>
            </a:endParaRPr>
          </a:p>
        </p:txBody>
      </p:sp>
      <p:sp>
        <p:nvSpPr>
          <p:cNvPr id="29" name="テキスト ボックス 28">
            <a:extLst>
              <a:ext uri="{FF2B5EF4-FFF2-40B4-BE49-F238E27FC236}">
                <a16:creationId xmlns:a16="http://schemas.microsoft.com/office/drawing/2014/main" id="{57D11EED-610A-4245-A82B-A8D21B71A077}"/>
              </a:ext>
            </a:extLst>
          </p:cNvPr>
          <p:cNvSpPr txBox="1"/>
          <p:nvPr/>
        </p:nvSpPr>
        <p:spPr>
          <a:xfrm>
            <a:off x="2393810" y="231655"/>
            <a:ext cx="4301691" cy="461665"/>
          </a:xfrm>
          <a:prstGeom prst="rect">
            <a:avLst/>
          </a:prstGeom>
          <a:noFill/>
        </p:spPr>
        <p:txBody>
          <a:bodyPr wrap="none" rtlCol="0">
            <a:spAutoFit/>
          </a:bodyPr>
          <a:lstStyle/>
          <a:p>
            <a:pPr algn="ctr"/>
            <a:r>
              <a:rPr lang="ja-JP" altLang="en-US" sz="2400">
                <a:latin typeface="Meiryo UI" panose="020B0604030504040204" pitchFamily="50" charset="-128"/>
                <a:ea typeface="Meiryo UI" panose="020B0604030504040204" pitchFamily="50" charset="-128"/>
              </a:rPr>
              <a:t>引越しマッチングアプリ（</a:t>
            </a:r>
            <a:r>
              <a:rPr lang="en-US" altLang="ja-JP" sz="2400" dirty="0" err="1">
                <a:latin typeface="Meiryo UI" panose="020B0604030504040204" pitchFamily="50" charset="-128"/>
                <a:ea typeface="Meiryo UI" panose="020B0604030504040204" pitchFamily="50" charset="-128"/>
              </a:rPr>
              <a:t>Sokko</a:t>
            </a:r>
            <a:r>
              <a:rPr lang="ja-JP" altLang="en-US" sz="2400">
                <a:latin typeface="Meiryo UI" panose="020B0604030504040204" pitchFamily="50" charset="-128"/>
                <a:ea typeface="Meiryo UI" panose="020B0604030504040204" pitchFamily="50" charset="-128"/>
              </a:rPr>
              <a:t>）</a:t>
            </a:r>
          </a:p>
        </p:txBody>
      </p:sp>
      <p:cxnSp>
        <p:nvCxnSpPr>
          <p:cNvPr id="31" name="直線コネクタ 30">
            <a:extLst>
              <a:ext uri="{FF2B5EF4-FFF2-40B4-BE49-F238E27FC236}">
                <a16:creationId xmlns:a16="http://schemas.microsoft.com/office/drawing/2014/main" id="{7F9AB98E-B8F7-4CC8-9663-E6F31BE9774A}"/>
              </a:ext>
            </a:extLst>
          </p:cNvPr>
          <p:cNvCxnSpPr/>
          <p:nvPr/>
        </p:nvCxnSpPr>
        <p:spPr>
          <a:xfrm>
            <a:off x="363684" y="622043"/>
            <a:ext cx="82580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正方形/長方形 26">
            <a:extLst>
              <a:ext uri="{FF2B5EF4-FFF2-40B4-BE49-F238E27FC236}">
                <a16:creationId xmlns:a16="http://schemas.microsoft.com/office/drawing/2014/main" id="{F203BC91-6514-B74A-AA4B-88DBCAEB7CF2}"/>
              </a:ext>
            </a:extLst>
          </p:cNvPr>
          <p:cNvSpPr/>
          <p:nvPr/>
        </p:nvSpPr>
        <p:spPr>
          <a:xfrm>
            <a:off x="3880604" y="1988840"/>
            <a:ext cx="1106008" cy="332058"/>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solidFill>
                  <a:schemeClr val="tx1"/>
                </a:solidFill>
                <a:latin typeface="Meiryo UI" panose="020B0604030504040204" pitchFamily="50" charset="-128"/>
                <a:ea typeface="Meiryo UI" panose="020B0604030504040204" pitchFamily="50" charset="-128"/>
              </a:rPr>
              <a:t>ユーザー</a:t>
            </a:r>
          </a:p>
        </p:txBody>
      </p:sp>
      <p:sp>
        <p:nvSpPr>
          <p:cNvPr id="30" name="正方形/長方形 29">
            <a:extLst>
              <a:ext uri="{FF2B5EF4-FFF2-40B4-BE49-F238E27FC236}">
                <a16:creationId xmlns:a16="http://schemas.microsoft.com/office/drawing/2014/main" id="{60B432FC-E6FE-0343-880C-369DB422A482}"/>
              </a:ext>
            </a:extLst>
          </p:cNvPr>
          <p:cNvSpPr/>
          <p:nvPr/>
        </p:nvSpPr>
        <p:spPr>
          <a:xfrm>
            <a:off x="3880604" y="2808910"/>
            <a:ext cx="4553784" cy="765794"/>
          </a:xfrm>
          <a:prstGeom prst="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dirty="0" err="1">
                <a:solidFill>
                  <a:schemeClr val="tx1"/>
                </a:solidFill>
                <a:latin typeface="Meiryo UI" panose="020B0604030504040204" pitchFamily="50" charset="-128"/>
                <a:ea typeface="Meiryo UI" panose="020B0604030504040204" pitchFamily="50" charset="-128"/>
              </a:rPr>
              <a:t>Sokko</a:t>
            </a:r>
            <a:endParaRPr kumimoji="1" lang="en-US" altLang="ja-JP" sz="1200" dirty="0">
              <a:solidFill>
                <a:schemeClr val="tx1"/>
              </a:solidFill>
              <a:latin typeface="Meiryo UI" panose="020B0604030504040204" pitchFamily="50" charset="-128"/>
              <a:ea typeface="Meiryo UI" panose="020B0604030504040204" pitchFamily="50" charset="-128"/>
            </a:endParaRPr>
          </a:p>
          <a:p>
            <a:pPr algn="ctr"/>
            <a:r>
              <a:rPr lang="ja-JP" altLang="en-US" sz="1200">
                <a:solidFill>
                  <a:schemeClr val="tx1"/>
                </a:solidFill>
                <a:latin typeface="Meiryo UI" panose="020B0604030504040204" pitchFamily="50" charset="-128"/>
                <a:ea typeface="Meiryo UI" panose="020B0604030504040204" pitchFamily="50" charset="-128"/>
              </a:rPr>
              <a:t>（引越しマッチングアプリ）</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32" name="正方形/長方形 31">
            <a:extLst>
              <a:ext uri="{FF2B5EF4-FFF2-40B4-BE49-F238E27FC236}">
                <a16:creationId xmlns:a16="http://schemas.microsoft.com/office/drawing/2014/main" id="{FA99EDD3-84CA-6647-B94C-0C87E9D82D05}"/>
              </a:ext>
            </a:extLst>
          </p:cNvPr>
          <p:cNvSpPr/>
          <p:nvPr/>
        </p:nvSpPr>
        <p:spPr>
          <a:xfrm>
            <a:off x="3854715" y="4177062"/>
            <a:ext cx="1795865" cy="332058"/>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latin typeface="Meiryo UI" panose="020B0604030504040204" pitchFamily="50" charset="-128"/>
                <a:ea typeface="Meiryo UI" panose="020B0604030504040204" pitchFamily="50" charset="-128"/>
              </a:rPr>
              <a:t>個人ドライバー</a:t>
            </a:r>
            <a:r>
              <a:rPr lang="en-US" altLang="ja-JP" sz="1200" dirty="0">
                <a:solidFill>
                  <a:schemeClr val="tx1"/>
                </a:solidFill>
                <a:latin typeface="Meiryo UI" panose="020B0604030504040204" pitchFamily="50" charset="-128"/>
                <a:ea typeface="Meiryo UI" panose="020B0604030504040204" pitchFamily="50" charset="-128"/>
              </a:rPr>
              <a:t>(</a:t>
            </a:r>
            <a:r>
              <a:rPr lang="ja-JP" altLang="en-US" sz="1200">
                <a:solidFill>
                  <a:schemeClr val="tx1"/>
                </a:solidFill>
                <a:latin typeface="Meiryo UI" panose="020B0604030504040204" pitchFamily="50" charset="-128"/>
                <a:ea typeface="Meiryo UI" panose="020B0604030504040204" pitchFamily="50" charset="-128"/>
              </a:rPr>
              <a:t>基本</a:t>
            </a:r>
            <a:r>
              <a:rPr lang="en-US" altLang="ja-JP" sz="1200" dirty="0">
                <a:solidFill>
                  <a:schemeClr val="tx1"/>
                </a:solidFill>
                <a:latin typeface="Meiryo UI" panose="020B0604030504040204" pitchFamily="50" charset="-128"/>
                <a:ea typeface="Meiryo UI" panose="020B0604030504040204" pitchFamily="50" charset="-128"/>
              </a:rPr>
              <a:t>1</a:t>
            </a:r>
            <a:r>
              <a:rPr lang="ja-JP" altLang="en-US" sz="1200">
                <a:solidFill>
                  <a:schemeClr val="tx1"/>
                </a:solidFill>
                <a:latin typeface="Meiryo UI" panose="020B0604030504040204" pitchFamily="50" charset="-128"/>
                <a:ea typeface="Meiryo UI" panose="020B0604030504040204" pitchFamily="50" charset="-128"/>
              </a:rPr>
              <a:t>人</a:t>
            </a:r>
            <a:r>
              <a:rPr lang="en-US" altLang="ja-JP" sz="1200" dirty="0">
                <a:solidFill>
                  <a:schemeClr val="tx1"/>
                </a:solidFill>
                <a:latin typeface="Meiryo UI" panose="020B0604030504040204" pitchFamily="50" charset="-128"/>
                <a:ea typeface="Meiryo UI" panose="020B0604030504040204" pitchFamily="50" charset="-128"/>
              </a:rPr>
              <a:t>)</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33" name="正方形/長方形 32">
            <a:extLst>
              <a:ext uri="{FF2B5EF4-FFF2-40B4-BE49-F238E27FC236}">
                <a16:creationId xmlns:a16="http://schemas.microsoft.com/office/drawing/2014/main" id="{9E21B1E6-F9AD-1C4A-BA31-FD86F15E46F0}"/>
              </a:ext>
            </a:extLst>
          </p:cNvPr>
          <p:cNvSpPr/>
          <p:nvPr/>
        </p:nvSpPr>
        <p:spPr>
          <a:xfrm>
            <a:off x="5870940" y="1988840"/>
            <a:ext cx="2114120" cy="332058"/>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200" dirty="0">
                <a:solidFill>
                  <a:schemeClr val="tx1"/>
                </a:solidFill>
                <a:latin typeface="Meiryo UI" panose="020B0604030504040204" pitchFamily="50" charset="-128"/>
                <a:ea typeface="Meiryo UI" panose="020B0604030504040204" pitchFamily="50" charset="-128"/>
              </a:rPr>
              <a:t>SNS</a:t>
            </a:r>
            <a:r>
              <a:rPr kumimoji="1" lang="ja-JP" altLang="en-US" sz="1200">
                <a:solidFill>
                  <a:schemeClr val="tx1"/>
                </a:solidFill>
                <a:latin typeface="Meiryo UI" panose="020B0604030504040204" pitchFamily="50" charset="-128"/>
                <a:ea typeface="Meiryo UI" panose="020B0604030504040204" pitchFamily="50" charset="-128"/>
              </a:rPr>
              <a:t>友達</a:t>
            </a:r>
            <a:r>
              <a:rPr kumimoji="1" lang="en-US" altLang="ja-JP" sz="1200" dirty="0">
                <a:solidFill>
                  <a:schemeClr val="tx1"/>
                </a:solidFill>
                <a:latin typeface="Meiryo UI" panose="020B0604030504040204" pitchFamily="50" charset="-128"/>
                <a:ea typeface="Meiryo UI" panose="020B0604030504040204" pitchFamily="50" charset="-128"/>
              </a:rPr>
              <a:t>(</a:t>
            </a:r>
            <a:r>
              <a:rPr kumimoji="1" lang="en-US" altLang="ja-JP" sz="1200" dirty="0" err="1">
                <a:solidFill>
                  <a:schemeClr val="tx1"/>
                </a:solidFill>
                <a:latin typeface="Meiryo UI" panose="020B0604030504040204" pitchFamily="50" charset="-128"/>
                <a:ea typeface="Meiryo UI" panose="020B0604030504040204" pitchFamily="50" charset="-128"/>
              </a:rPr>
              <a:t>LINE,Facebook</a:t>
            </a:r>
            <a:r>
              <a:rPr kumimoji="1" lang="en-US" altLang="ja-JP" sz="1200" dirty="0">
                <a:solidFill>
                  <a:schemeClr val="tx1"/>
                </a:solidFill>
                <a:latin typeface="Meiryo UI" panose="020B0604030504040204" pitchFamily="50" charset="-128"/>
                <a:ea typeface="Meiryo UI" panose="020B0604030504040204" pitchFamily="50" charset="-128"/>
              </a:rPr>
              <a:t>)</a:t>
            </a:r>
            <a:endParaRPr kumimoji="1" lang="ja-JP" altLang="en-US" sz="1200">
              <a:solidFill>
                <a:schemeClr val="tx1"/>
              </a:solidFill>
              <a:latin typeface="Meiryo UI" panose="020B0604030504040204" pitchFamily="50" charset="-128"/>
              <a:ea typeface="Meiryo UI" panose="020B0604030504040204" pitchFamily="50" charset="-128"/>
            </a:endParaRPr>
          </a:p>
        </p:txBody>
      </p:sp>
      <p:sp>
        <p:nvSpPr>
          <p:cNvPr id="34" name="正方形/長方形 33">
            <a:extLst>
              <a:ext uri="{FF2B5EF4-FFF2-40B4-BE49-F238E27FC236}">
                <a16:creationId xmlns:a16="http://schemas.microsoft.com/office/drawing/2014/main" id="{B8B79993-E474-FA40-869E-594979430936}"/>
              </a:ext>
            </a:extLst>
          </p:cNvPr>
          <p:cNvSpPr/>
          <p:nvPr/>
        </p:nvSpPr>
        <p:spPr>
          <a:xfrm>
            <a:off x="5931335" y="4177062"/>
            <a:ext cx="1106008" cy="332058"/>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latin typeface="Meiryo UI" panose="020B0604030504040204" pitchFamily="50" charset="-128"/>
                <a:ea typeface="Meiryo UI" panose="020B0604030504040204" pitchFamily="50" charset="-128"/>
              </a:rPr>
              <a:t>飲食店</a:t>
            </a:r>
            <a:endParaRPr kumimoji="1" lang="en-US" altLang="ja-JP" sz="1200" dirty="0">
              <a:solidFill>
                <a:schemeClr val="tx1"/>
              </a:solidFill>
              <a:latin typeface="Meiryo UI" panose="020B0604030504040204" pitchFamily="50" charset="-128"/>
              <a:ea typeface="Meiryo UI" panose="020B0604030504040204" pitchFamily="50" charset="-128"/>
            </a:endParaRPr>
          </a:p>
        </p:txBody>
      </p:sp>
      <p:cxnSp>
        <p:nvCxnSpPr>
          <p:cNvPr id="36" name="直線矢印コネクタ 35">
            <a:extLst>
              <a:ext uri="{FF2B5EF4-FFF2-40B4-BE49-F238E27FC236}">
                <a16:creationId xmlns:a16="http://schemas.microsoft.com/office/drawing/2014/main" id="{AF1B9492-F6C0-2144-8FCD-19C5207AEA30}"/>
              </a:ext>
            </a:extLst>
          </p:cNvPr>
          <p:cNvCxnSpPr>
            <a:cxnSpLocks/>
            <a:stCxn id="27" idx="2"/>
          </p:cNvCxnSpPr>
          <p:nvPr/>
        </p:nvCxnSpPr>
        <p:spPr>
          <a:xfrm>
            <a:off x="4433608" y="2320898"/>
            <a:ext cx="0" cy="5300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A24A2C0F-F6B8-3144-A581-374E76EC9461}"/>
              </a:ext>
            </a:extLst>
          </p:cNvPr>
          <p:cNvSpPr txBox="1"/>
          <p:nvPr/>
        </p:nvSpPr>
        <p:spPr>
          <a:xfrm>
            <a:off x="3832906" y="2401143"/>
            <a:ext cx="1611339" cy="276999"/>
          </a:xfrm>
          <a:prstGeom prst="rect">
            <a:avLst/>
          </a:prstGeom>
          <a:noFill/>
        </p:spPr>
        <p:txBody>
          <a:bodyPr wrap="none" rtlCol="0">
            <a:spAutoFit/>
          </a:bodyPr>
          <a:lstStyle/>
          <a:p>
            <a:r>
              <a:rPr kumimoji="1" lang="en-US" altLang="ja-JP" sz="1200" dirty="0">
                <a:latin typeface="Meiryo UI" panose="020B0604030504040204" pitchFamily="50" charset="-128"/>
                <a:ea typeface="Meiryo UI" panose="020B0604030504040204" pitchFamily="50" charset="-128"/>
              </a:rPr>
              <a:t>①</a:t>
            </a:r>
            <a:r>
              <a:rPr kumimoji="1" lang="ja-JP" altLang="en-US" sz="1200">
                <a:latin typeface="Meiryo UI" panose="020B0604030504040204" pitchFamily="50" charset="-128"/>
                <a:ea typeface="Meiryo UI" panose="020B0604030504040204" pitchFamily="50" charset="-128"/>
              </a:rPr>
              <a:t>ドライバー検索</a:t>
            </a:r>
            <a:r>
              <a:rPr kumimoji="1" lang="en-US" altLang="ja-JP" sz="1200" dirty="0">
                <a:latin typeface="Meiryo UI" panose="020B0604030504040204" pitchFamily="50" charset="-128"/>
                <a:ea typeface="Meiryo UI" panose="020B0604030504040204" pitchFamily="50" charset="-128"/>
              </a:rPr>
              <a:t>(</a:t>
            </a:r>
            <a:r>
              <a:rPr kumimoji="1" lang="ja-JP" altLang="en-US" sz="120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a:t>
            </a:r>
            <a:endParaRPr kumimoji="1" lang="ja-JP" altLang="en-US" sz="1200" dirty="0">
              <a:latin typeface="Meiryo UI" panose="020B0604030504040204" pitchFamily="50" charset="-128"/>
              <a:ea typeface="Meiryo UI" panose="020B0604030504040204" pitchFamily="50" charset="-128"/>
            </a:endParaRPr>
          </a:p>
        </p:txBody>
      </p:sp>
      <p:sp>
        <p:nvSpPr>
          <p:cNvPr id="38" name="テキスト ボックス 37">
            <a:extLst>
              <a:ext uri="{FF2B5EF4-FFF2-40B4-BE49-F238E27FC236}">
                <a16:creationId xmlns:a16="http://schemas.microsoft.com/office/drawing/2014/main" id="{38C583F7-1127-A24D-974C-E17562E3117C}"/>
              </a:ext>
            </a:extLst>
          </p:cNvPr>
          <p:cNvSpPr txBox="1"/>
          <p:nvPr/>
        </p:nvSpPr>
        <p:spPr>
          <a:xfrm>
            <a:off x="5032732" y="1916832"/>
            <a:ext cx="896399" cy="276999"/>
          </a:xfrm>
          <a:prstGeom prst="rect">
            <a:avLst/>
          </a:prstGeom>
          <a:noFill/>
        </p:spPr>
        <p:txBody>
          <a:bodyPr wrap="none" rtlCol="0">
            <a:spAutoFit/>
          </a:bodyPr>
          <a:lstStyle/>
          <a:p>
            <a:r>
              <a:rPr kumimoji="1" lang="en-US" altLang="ja-JP" sz="1200" dirty="0">
                <a:latin typeface="Meiryo UI" panose="020B0604030504040204" pitchFamily="50" charset="-128"/>
                <a:ea typeface="Meiryo UI" panose="020B0604030504040204" pitchFamily="50" charset="-128"/>
              </a:rPr>
              <a:t>③</a:t>
            </a:r>
            <a:r>
              <a:rPr kumimoji="1" lang="ja-JP" altLang="en-US" sz="1200">
                <a:latin typeface="Meiryo UI" panose="020B0604030504040204" pitchFamily="50" charset="-128"/>
                <a:ea typeface="Meiryo UI" panose="020B0604030504040204" pitchFamily="50" charset="-128"/>
              </a:rPr>
              <a:t>お手伝い</a:t>
            </a:r>
            <a:endParaRPr kumimoji="1" lang="ja-JP" altLang="en-US" sz="1200" dirty="0">
              <a:latin typeface="Meiryo UI" panose="020B0604030504040204" pitchFamily="50" charset="-128"/>
              <a:ea typeface="Meiryo UI" panose="020B0604030504040204" pitchFamily="50" charset="-128"/>
            </a:endParaRPr>
          </a:p>
        </p:txBody>
      </p:sp>
      <p:cxnSp>
        <p:nvCxnSpPr>
          <p:cNvPr id="39" name="直線矢印コネクタ 38">
            <a:extLst>
              <a:ext uri="{FF2B5EF4-FFF2-40B4-BE49-F238E27FC236}">
                <a16:creationId xmlns:a16="http://schemas.microsoft.com/office/drawing/2014/main" id="{59E5D78D-E843-D445-B280-7FFCFE567A46}"/>
              </a:ext>
            </a:extLst>
          </p:cNvPr>
          <p:cNvCxnSpPr>
            <a:cxnSpLocks/>
            <a:stCxn id="33" idx="1"/>
            <a:endCxn id="27" idx="3"/>
          </p:cNvCxnSpPr>
          <p:nvPr/>
        </p:nvCxnSpPr>
        <p:spPr>
          <a:xfrm flipH="1">
            <a:off x="4986612" y="2154869"/>
            <a:ext cx="88432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D3948DBC-5024-2B48-9985-7870285DEF88}"/>
              </a:ext>
            </a:extLst>
          </p:cNvPr>
          <p:cNvCxnSpPr>
            <a:cxnSpLocks/>
          </p:cNvCxnSpPr>
          <p:nvPr/>
        </p:nvCxnSpPr>
        <p:spPr>
          <a:xfrm flipV="1">
            <a:off x="4433608" y="3574704"/>
            <a:ext cx="0" cy="6023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テキスト ボックス 46">
            <a:extLst>
              <a:ext uri="{FF2B5EF4-FFF2-40B4-BE49-F238E27FC236}">
                <a16:creationId xmlns:a16="http://schemas.microsoft.com/office/drawing/2014/main" id="{113C9228-B7B5-704C-B3AB-B07DC7D2F0DD}"/>
              </a:ext>
            </a:extLst>
          </p:cNvPr>
          <p:cNvSpPr txBox="1"/>
          <p:nvPr/>
        </p:nvSpPr>
        <p:spPr>
          <a:xfrm>
            <a:off x="3779912" y="3800073"/>
            <a:ext cx="1300356" cy="276999"/>
          </a:xfrm>
          <a:prstGeom prst="rect">
            <a:avLst/>
          </a:prstGeom>
          <a:noFill/>
        </p:spPr>
        <p:txBody>
          <a:bodyPr wrap="none" rtlCol="0">
            <a:spAutoFit/>
          </a:bodyPr>
          <a:lstStyle/>
          <a:p>
            <a:r>
              <a:rPr kumimoji="1" lang="en-US" altLang="ja-JP" sz="1200" dirty="0">
                <a:latin typeface="Meiryo UI" panose="020B0604030504040204" pitchFamily="50" charset="-128"/>
                <a:ea typeface="Meiryo UI" panose="020B0604030504040204" pitchFamily="50" charset="-128"/>
              </a:rPr>
              <a:t>②</a:t>
            </a:r>
            <a:r>
              <a:rPr kumimoji="1" lang="ja-JP" altLang="en-US" sz="1200">
                <a:latin typeface="Meiryo UI" panose="020B0604030504040204" pitchFamily="50" charset="-128"/>
                <a:ea typeface="Meiryo UI" panose="020B0604030504040204" pitchFamily="50" charset="-128"/>
              </a:rPr>
              <a:t>エントリー</a:t>
            </a:r>
            <a:r>
              <a:rPr lang="en-US" altLang="ja-JP" sz="1200" dirty="0">
                <a:latin typeface="Meiryo UI" panose="020B0604030504040204" pitchFamily="50" charset="-128"/>
                <a:ea typeface="Meiryo UI" panose="020B0604030504040204" pitchFamily="50" charset="-128"/>
              </a:rPr>
              <a:t> (+$)</a:t>
            </a:r>
            <a:endParaRPr kumimoji="1" lang="ja-JP" altLang="en-US" sz="1200" dirty="0">
              <a:latin typeface="Meiryo UI" panose="020B0604030504040204" pitchFamily="50" charset="-128"/>
              <a:ea typeface="Meiryo UI" panose="020B0604030504040204" pitchFamily="50" charset="-128"/>
            </a:endParaRPr>
          </a:p>
        </p:txBody>
      </p:sp>
      <p:cxnSp>
        <p:nvCxnSpPr>
          <p:cNvPr id="48" name="直線矢印コネクタ 47">
            <a:extLst>
              <a:ext uri="{FF2B5EF4-FFF2-40B4-BE49-F238E27FC236}">
                <a16:creationId xmlns:a16="http://schemas.microsoft.com/office/drawing/2014/main" id="{9DD24516-4DD2-B143-96F2-91F37B56B01E}"/>
              </a:ext>
            </a:extLst>
          </p:cNvPr>
          <p:cNvCxnSpPr>
            <a:cxnSpLocks/>
          </p:cNvCxnSpPr>
          <p:nvPr/>
        </p:nvCxnSpPr>
        <p:spPr>
          <a:xfrm flipV="1">
            <a:off x="7315787" y="2311881"/>
            <a:ext cx="0" cy="4970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3C3DF575-7CDD-2D4E-8A02-F023529BEC3A}"/>
              </a:ext>
            </a:extLst>
          </p:cNvPr>
          <p:cNvSpPr txBox="1"/>
          <p:nvPr/>
        </p:nvSpPr>
        <p:spPr>
          <a:xfrm>
            <a:off x="7319917" y="2492896"/>
            <a:ext cx="646331" cy="276999"/>
          </a:xfrm>
          <a:prstGeom prst="rect">
            <a:avLst/>
          </a:prstGeom>
          <a:noFill/>
        </p:spPr>
        <p:txBody>
          <a:bodyPr wrap="none" rtlCol="0">
            <a:spAutoFit/>
          </a:bodyPr>
          <a:lstStyle/>
          <a:p>
            <a:r>
              <a:rPr kumimoji="1" lang="en-US" altLang="ja-JP" sz="1200" dirty="0">
                <a:latin typeface="Meiryo UI" panose="020B0604030504040204" pitchFamily="50" charset="-128"/>
                <a:ea typeface="Meiryo UI" panose="020B0604030504040204" pitchFamily="50" charset="-128"/>
              </a:rPr>
              <a:t>②</a:t>
            </a:r>
            <a:r>
              <a:rPr kumimoji="1" lang="ja-JP" altLang="en-US" sz="1200">
                <a:latin typeface="Meiryo UI" panose="020B0604030504040204" pitchFamily="50" charset="-128"/>
                <a:ea typeface="Meiryo UI" panose="020B0604030504040204" pitchFamily="50" charset="-128"/>
              </a:rPr>
              <a:t>通知</a:t>
            </a:r>
            <a:endParaRPr kumimoji="1" lang="ja-JP" altLang="en-US" sz="1200" dirty="0">
              <a:latin typeface="Meiryo UI" panose="020B0604030504040204" pitchFamily="50" charset="-128"/>
              <a:ea typeface="Meiryo UI" panose="020B0604030504040204" pitchFamily="50" charset="-128"/>
            </a:endParaRPr>
          </a:p>
        </p:txBody>
      </p:sp>
      <p:cxnSp>
        <p:nvCxnSpPr>
          <p:cNvPr id="52" name="直線矢印コネクタ 51">
            <a:extLst>
              <a:ext uri="{FF2B5EF4-FFF2-40B4-BE49-F238E27FC236}">
                <a16:creationId xmlns:a16="http://schemas.microsoft.com/office/drawing/2014/main" id="{BA25EB8E-F3BF-2C4E-90C6-71BB9784F1DD}"/>
              </a:ext>
            </a:extLst>
          </p:cNvPr>
          <p:cNvCxnSpPr>
            <a:cxnSpLocks/>
          </p:cNvCxnSpPr>
          <p:nvPr/>
        </p:nvCxnSpPr>
        <p:spPr>
          <a:xfrm>
            <a:off x="6208181" y="3611688"/>
            <a:ext cx="0" cy="5300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矢印コネクタ 52">
            <a:extLst>
              <a:ext uri="{FF2B5EF4-FFF2-40B4-BE49-F238E27FC236}">
                <a16:creationId xmlns:a16="http://schemas.microsoft.com/office/drawing/2014/main" id="{BC496C89-E215-E64E-BFE0-DBAC10ED747E}"/>
              </a:ext>
            </a:extLst>
          </p:cNvPr>
          <p:cNvCxnSpPr>
            <a:cxnSpLocks/>
          </p:cNvCxnSpPr>
          <p:nvPr/>
        </p:nvCxnSpPr>
        <p:spPr>
          <a:xfrm flipV="1">
            <a:off x="6360587" y="3573016"/>
            <a:ext cx="0" cy="6023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502AAC47-C38B-224B-ABCB-7E54584B30A8}"/>
              </a:ext>
            </a:extLst>
          </p:cNvPr>
          <p:cNvSpPr txBox="1"/>
          <p:nvPr/>
        </p:nvSpPr>
        <p:spPr>
          <a:xfrm>
            <a:off x="5436096" y="3728065"/>
            <a:ext cx="846707" cy="276999"/>
          </a:xfrm>
          <a:prstGeom prst="rect">
            <a:avLst/>
          </a:prstGeom>
          <a:noFill/>
        </p:spPr>
        <p:txBody>
          <a:bodyPr wrap="none" rtlCol="0">
            <a:spAutoFit/>
          </a:bodyPr>
          <a:lstStyle/>
          <a:p>
            <a:r>
              <a:rPr kumimoji="1" lang="ja-JP" altLang="en-US" sz="1200">
                <a:latin typeface="Meiryo UI" panose="020B0604030504040204" pitchFamily="50" charset="-128"/>
                <a:ea typeface="Meiryo UI" panose="020B0604030504040204" pitchFamily="50" charset="-128"/>
              </a:rPr>
              <a:t>送客</a:t>
            </a:r>
            <a:r>
              <a:rPr lang="en-US" altLang="ja-JP" sz="1200" dirty="0">
                <a:latin typeface="Meiryo UI" panose="020B0604030504040204" pitchFamily="50" charset="-128"/>
                <a:ea typeface="Meiryo UI" panose="020B0604030504040204" pitchFamily="50" charset="-128"/>
              </a:rPr>
              <a:t>(+$)</a:t>
            </a:r>
            <a:endParaRPr kumimoji="1" lang="ja-JP" altLang="en-US" sz="1200" dirty="0">
              <a:latin typeface="Meiryo UI" panose="020B0604030504040204" pitchFamily="50" charset="-128"/>
              <a:ea typeface="Meiryo UI" panose="020B0604030504040204" pitchFamily="50" charset="-128"/>
            </a:endParaRPr>
          </a:p>
        </p:txBody>
      </p:sp>
      <p:sp>
        <p:nvSpPr>
          <p:cNvPr id="55" name="テキスト ボックス 54">
            <a:extLst>
              <a:ext uri="{FF2B5EF4-FFF2-40B4-BE49-F238E27FC236}">
                <a16:creationId xmlns:a16="http://schemas.microsoft.com/office/drawing/2014/main" id="{697DF57F-8423-5846-BF22-4C1262397304}"/>
              </a:ext>
            </a:extLst>
          </p:cNvPr>
          <p:cNvSpPr txBox="1"/>
          <p:nvPr/>
        </p:nvSpPr>
        <p:spPr>
          <a:xfrm>
            <a:off x="6300192" y="3645024"/>
            <a:ext cx="877163" cy="276999"/>
          </a:xfrm>
          <a:prstGeom prst="rect">
            <a:avLst/>
          </a:prstGeom>
          <a:noFill/>
        </p:spPr>
        <p:txBody>
          <a:bodyPr wrap="none" rtlCol="0">
            <a:spAutoFit/>
          </a:bodyPr>
          <a:lstStyle/>
          <a:p>
            <a:r>
              <a:rPr kumimoji="1" lang="ja-JP" altLang="en-US" sz="1200">
                <a:latin typeface="Meiryo UI" panose="020B0604030504040204" pitchFamily="50" charset="-128"/>
                <a:ea typeface="Meiryo UI" panose="020B0604030504040204" pitchFamily="50" charset="-128"/>
              </a:rPr>
              <a:t>登録</a:t>
            </a:r>
            <a:r>
              <a:rPr lang="en-US" altLang="ja-JP" sz="1200" dirty="0">
                <a:latin typeface="Meiryo UI" panose="020B0604030504040204" pitchFamily="50" charset="-128"/>
                <a:ea typeface="Meiryo UI" panose="020B0604030504040204" pitchFamily="50" charset="-128"/>
              </a:rPr>
              <a:t>(</a:t>
            </a:r>
            <a:r>
              <a:rPr lang="ja-JP" altLang="en-US" sz="1200">
                <a:latin typeface="Meiryo UI" panose="020B0604030504040204" pitchFamily="50" charset="-128"/>
                <a:ea typeface="Meiryo UI" panose="020B0604030504040204" pitchFamily="50" charset="-128"/>
              </a:rPr>
              <a:t>▲</a:t>
            </a:r>
            <a:r>
              <a:rPr lang="en-US" altLang="ja-JP" sz="1200" dirty="0">
                <a:latin typeface="Meiryo UI" panose="020B0604030504040204" pitchFamily="50" charset="-128"/>
                <a:ea typeface="Meiryo UI" panose="020B0604030504040204" pitchFamily="50" charset="-128"/>
              </a:rPr>
              <a:t>$)</a:t>
            </a:r>
            <a:endParaRPr kumimoji="1" lang="ja-JP" altLang="en-US" sz="1200" dirty="0">
              <a:latin typeface="Meiryo UI" panose="020B0604030504040204" pitchFamily="50" charset="-128"/>
              <a:ea typeface="Meiryo UI" panose="020B0604030504040204" pitchFamily="50" charset="-128"/>
            </a:endParaRPr>
          </a:p>
        </p:txBody>
      </p:sp>
      <p:sp>
        <p:nvSpPr>
          <p:cNvPr id="56" name="テキスト ボックス 55">
            <a:extLst>
              <a:ext uri="{FF2B5EF4-FFF2-40B4-BE49-F238E27FC236}">
                <a16:creationId xmlns:a16="http://schemas.microsoft.com/office/drawing/2014/main" id="{CF5EE300-3C3B-8748-B1C1-4D534991853A}"/>
              </a:ext>
            </a:extLst>
          </p:cNvPr>
          <p:cNvSpPr txBox="1"/>
          <p:nvPr/>
        </p:nvSpPr>
        <p:spPr>
          <a:xfrm>
            <a:off x="6902451" y="3831431"/>
            <a:ext cx="2206053" cy="461665"/>
          </a:xfrm>
          <a:prstGeom prst="rect">
            <a:avLst/>
          </a:prstGeom>
          <a:noFill/>
        </p:spPr>
        <p:txBody>
          <a:bodyPr wrap="none" rtlCol="0">
            <a:spAutoFit/>
          </a:bodyPr>
          <a:lstStyle/>
          <a:p>
            <a:r>
              <a:rPr kumimoji="1" lang="en-US" altLang="ja-JP" sz="1200" dirty="0">
                <a:latin typeface="Meiryo UI" panose="020B0604030504040204" pitchFamily="50" charset="-128"/>
                <a:ea typeface="Meiryo UI" panose="020B0604030504040204" pitchFamily="50" charset="-128"/>
              </a:rPr>
              <a:t>④</a:t>
            </a:r>
            <a:r>
              <a:rPr kumimoji="1" lang="ja-JP" altLang="en-US" sz="1200">
                <a:latin typeface="Meiryo UI" panose="020B0604030504040204" pitchFamily="50" charset="-128"/>
                <a:ea typeface="Meiryo UI" panose="020B0604030504040204" pitchFamily="50" charset="-128"/>
              </a:rPr>
              <a:t>ユーザーと</a:t>
            </a:r>
            <a:r>
              <a:rPr kumimoji="1" lang="en-US" altLang="ja-JP" sz="1200" dirty="0">
                <a:latin typeface="Meiryo UI" panose="020B0604030504040204" pitchFamily="50" charset="-128"/>
                <a:ea typeface="Meiryo UI" panose="020B0604030504040204" pitchFamily="50" charset="-128"/>
              </a:rPr>
              <a:t>SNS</a:t>
            </a:r>
            <a:r>
              <a:rPr kumimoji="1" lang="ja-JP" altLang="en-US" sz="1200">
                <a:latin typeface="Meiryo UI" panose="020B0604030504040204" pitchFamily="50" charset="-128"/>
                <a:ea typeface="Meiryo UI" panose="020B0604030504040204" pitchFamily="50" charset="-128"/>
              </a:rPr>
              <a:t>友達間</a:t>
            </a:r>
            <a:endParaRPr kumimoji="1" lang="en-US" altLang="ja-JP" sz="1200" dirty="0">
              <a:latin typeface="Meiryo UI" panose="020B0604030504040204" pitchFamily="50" charset="-128"/>
              <a:ea typeface="Meiryo UI" panose="020B0604030504040204" pitchFamily="50" charset="-128"/>
            </a:endParaRPr>
          </a:p>
          <a:p>
            <a:r>
              <a:rPr kumimoji="1" lang="ja-JP" altLang="en-US" sz="1200">
                <a:latin typeface="Meiryo UI" panose="020B0604030504040204" pitchFamily="50" charset="-128"/>
                <a:ea typeface="Meiryo UI" panose="020B0604030504040204" pitchFamily="50" charset="-128"/>
              </a:rPr>
              <a:t>の「</a:t>
            </a:r>
            <a:r>
              <a:rPr kumimoji="1" lang="en-US" altLang="ja-JP" sz="1200" dirty="0">
                <a:latin typeface="Meiryo UI" panose="020B0604030504040204" pitchFamily="50" charset="-128"/>
                <a:ea typeface="Meiryo UI" panose="020B0604030504040204" pitchFamily="50" charset="-128"/>
              </a:rPr>
              <a:t>Arigato</a:t>
            </a:r>
            <a:r>
              <a:rPr kumimoji="1" lang="ja-JP" altLang="en-US" sz="1200">
                <a:latin typeface="Meiryo UI" panose="020B0604030504040204" pitchFamily="50" charset="-128"/>
                <a:ea typeface="Meiryo UI" panose="020B0604030504040204" pitchFamily="50" charset="-128"/>
              </a:rPr>
              <a:t>飲み」</a:t>
            </a:r>
            <a:r>
              <a:rPr kumimoji="1" lang="en-US" altLang="ja-JP" sz="1200" dirty="0">
                <a:latin typeface="Meiryo UI" panose="020B0604030504040204" pitchFamily="50" charset="-128"/>
                <a:ea typeface="Meiryo UI" panose="020B0604030504040204" pitchFamily="50" charset="-128"/>
              </a:rPr>
              <a:t>(</a:t>
            </a:r>
            <a:r>
              <a:rPr kumimoji="1" lang="ja-JP" altLang="en-US" sz="1200">
                <a:latin typeface="Meiryo UI" panose="020B0604030504040204" pitchFamily="50" charset="-128"/>
                <a:ea typeface="Meiryo UI" panose="020B0604030504040204" pitchFamily="50" charset="-128"/>
              </a:rPr>
              <a:t>割安クーポン</a:t>
            </a:r>
            <a:r>
              <a:rPr kumimoji="1" lang="en-US" altLang="ja-JP" sz="1200" dirty="0">
                <a:latin typeface="Meiryo UI" panose="020B0604030504040204" pitchFamily="50" charset="-128"/>
                <a:ea typeface="Meiryo UI" panose="020B0604030504040204" pitchFamily="50" charset="-128"/>
              </a:rPr>
              <a:t>)</a:t>
            </a:r>
            <a:endParaRPr kumimoji="1" lang="ja-JP" altLang="en-US" sz="1200" dirty="0">
              <a:latin typeface="Meiryo UI" panose="020B0604030504040204" pitchFamily="50" charset="-128"/>
              <a:ea typeface="Meiryo UI" panose="020B0604030504040204" pitchFamily="50" charset="-128"/>
            </a:endParaRPr>
          </a:p>
        </p:txBody>
      </p:sp>
      <p:cxnSp>
        <p:nvCxnSpPr>
          <p:cNvPr id="58" name="カギ線コネクタ 57">
            <a:extLst>
              <a:ext uri="{FF2B5EF4-FFF2-40B4-BE49-F238E27FC236}">
                <a16:creationId xmlns:a16="http://schemas.microsoft.com/office/drawing/2014/main" id="{C4DAB218-B847-5E43-91EA-7929FF84C313}"/>
              </a:ext>
            </a:extLst>
          </p:cNvPr>
          <p:cNvCxnSpPr>
            <a:cxnSpLocks/>
            <a:stCxn id="42" idx="6"/>
            <a:endCxn id="34" idx="3"/>
          </p:cNvCxnSpPr>
          <p:nvPr/>
        </p:nvCxnSpPr>
        <p:spPr>
          <a:xfrm flipH="1">
            <a:off x="7037343" y="2127604"/>
            <a:ext cx="1709604" cy="2215487"/>
          </a:xfrm>
          <a:prstGeom prst="bentConnector3">
            <a:avLst>
              <a:gd name="adj1" fmla="val -13372"/>
            </a:avLst>
          </a:prstGeom>
          <a:ln w="190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29F13438-ECB2-7A4E-8F93-278866228459}"/>
              </a:ext>
            </a:extLst>
          </p:cNvPr>
          <p:cNvCxnSpPr>
            <a:cxnSpLocks/>
          </p:cNvCxnSpPr>
          <p:nvPr/>
        </p:nvCxnSpPr>
        <p:spPr>
          <a:xfrm>
            <a:off x="6804248" y="2320898"/>
            <a:ext cx="0" cy="5300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テキスト ボックス 64">
            <a:extLst>
              <a:ext uri="{FF2B5EF4-FFF2-40B4-BE49-F238E27FC236}">
                <a16:creationId xmlns:a16="http://schemas.microsoft.com/office/drawing/2014/main" id="{303805F1-811C-D24B-B920-D57C1675B9CC}"/>
              </a:ext>
            </a:extLst>
          </p:cNvPr>
          <p:cNvSpPr txBox="1"/>
          <p:nvPr/>
        </p:nvSpPr>
        <p:spPr>
          <a:xfrm>
            <a:off x="5580112" y="2492896"/>
            <a:ext cx="1300356" cy="276999"/>
          </a:xfrm>
          <a:prstGeom prst="rect">
            <a:avLst/>
          </a:prstGeom>
          <a:noFill/>
        </p:spPr>
        <p:txBody>
          <a:bodyPr wrap="none" rtlCol="0">
            <a:spAutoFit/>
          </a:bodyPr>
          <a:lstStyle/>
          <a:p>
            <a:r>
              <a:rPr lang="en-US" altLang="ja-JP" sz="1200" dirty="0">
                <a:latin typeface="Meiryo UI" panose="020B0604030504040204" pitchFamily="50" charset="-128"/>
                <a:ea typeface="Meiryo UI" panose="020B0604030504040204" pitchFamily="50" charset="-128"/>
              </a:rPr>
              <a:t>②</a:t>
            </a:r>
            <a:r>
              <a:rPr kumimoji="1" lang="ja-JP" altLang="en-US" sz="1200">
                <a:latin typeface="Meiryo UI" panose="020B0604030504040204" pitchFamily="50" charset="-128"/>
                <a:ea typeface="Meiryo UI" panose="020B0604030504040204" pitchFamily="50" charset="-128"/>
              </a:rPr>
              <a:t>エントリー</a:t>
            </a:r>
            <a:r>
              <a:rPr lang="en-US" altLang="ja-JP" sz="1200" dirty="0">
                <a:latin typeface="Meiryo UI" panose="020B0604030504040204" pitchFamily="50" charset="-128"/>
                <a:ea typeface="Meiryo UI" panose="020B0604030504040204" pitchFamily="50" charset="-128"/>
              </a:rPr>
              <a:t> (+$)</a:t>
            </a:r>
            <a:endParaRPr kumimoji="1" lang="ja-JP" altLang="en-US" sz="12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380184180"/>
      </p:ext>
    </p:extLst>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正方形/長方形 19">
            <a:extLst>
              <a:ext uri="{FF2B5EF4-FFF2-40B4-BE49-F238E27FC236}">
                <a16:creationId xmlns:a16="http://schemas.microsoft.com/office/drawing/2014/main" id="{4DD3AEF0-68AA-448A-9C29-8D520B0984F0}"/>
              </a:ext>
            </a:extLst>
          </p:cNvPr>
          <p:cNvSpPr/>
          <p:nvPr/>
        </p:nvSpPr>
        <p:spPr>
          <a:xfrm>
            <a:off x="434731"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5C5234D8-72EA-459E-8134-386C62DF6151}"/>
              </a:ext>
            </a:extLst>
          </p:cNvPr>
          <p:cNvSpPr>
            <a:spLocks noGrp="1"/>
          </p:cNvSpPr>
          <p:nvPr>
            <p:ph type="sldNum" sz="quarter" idx="12"/>
          </p:nvPr>
        </p:nvSpPr>
        <p:spPr>
          <a:xfrm>
            <a:off x="7010400" y="6347381"/>
            <a:ext cx="2133600" cy="365125"/>
          </a:xfrm>
        </p:spPr>
        <p:txBody>
          <a:bodyPr/>
          <a:lstStyle/>
          <a:p>
            <a:fld id="{B73F2523-4DB0-467E-ADA5-CDD49D71EFB6}" type="slidenum">
              <a:rPr kumimoji="1" lang="ja-JP" altLang="en-US" smtClean="0">
                <a:latin typeface="Meiryo UI" panose="020B0604030504040204" pitchFamily="50" charset="-128"/>
                <a:ea typeface="Meiryo UI" panose="020B0604030504040204" pitchFamily="50" charset="-128"/>
              </a:rPr>
              <a:pPr/>
              <a:t>2</a:t>
            </a:fld>
            <a:endParaRPr kumimoji="1" lang="ja-JP" altLang="en-US">
              <a:latin typeface="Meiryo UI" panose="020B0604030504040204" pitchFamily="50" charset="-128"/>
              <a:ea typeface="Meiryo UI" panose="020B0604030504040204" pitchFamily="50" charset="-128"/>
            </a:endParaRPr>
          </a:p>
        </p:txBody>
      </p:sp>
      <p:pic>
        <p:nvPicPr>
          <p:cNvPr id="5" name="図 4">
            <a:extLst>
              <a:ext uri="{FF2B5EF4-FFF2-40B4-BE49-F238E27FC236}">
                <a16:creationId xmlns:a16="http://schemas.microsoft.com/office/drawing/2014/main" id="{E5095D21-6219-4DD2-9011-5876BCD1B702}"/>
              </a:ext>
            </a:extLst>
          </p:cNvPr>
          <p:cNvPicPr>
            <a:picLocks noChangeAspect="1"/>
          </p:cNvPicPr>
          <p:nvPr/>
        </p:nvPicPr>
        <p:blipFill rotWithShape="1">
          <a:blip r:embed="rId2"/>
          <a:srcRect t="22501" r="65000"/>
          <a:stretch/>
        </p:blipFill>
        <p:spPr>
          <a:xfrm>
            <a:off x="328484" y="4562644"/>
            <a:ext cx="1008112" cy="814656"/>
          </a:xfrm>
          <a:prstGeom prst="rect">
            <a:avLst/>
          </a:prstGeom>
        </p:spPr>
      </p:pic>
      <p:pic>
        <p:nvPicPr>
          <p:cNvPr id="6" name="図 5">
            <a:extLst>
              <a:ext uri="{FF2B5EF4-FFF2-40B4-BE49-F238E27FC236}">
                <a16:creationId xmlns:a16="http://schemas.microsoft.com/office/drawing/2014/main" id="{06F376B7-D92E-4D83-8A4F-59EB96DE3A6E}"/>
              </a:ext>
            </a:extLst>
          </p:cNvPr>
          <p:cNvPicPr>
            <a:picLocks noChangeAspect="1"/>
          </p:cNvPicPr>
          <p:nvPr/>
        </p:nvPicPr>
        <p:blipFill rotWithShape="1">
          <a:blip r:embed="rId2"/>
          <a:srcRect l="35000" t="22501" r="32500"/>
          <a:stretch/>
        </p:blipFill>
        <p:spPr>
          <a:xfrm>
            <a:off x="3143077" y="4562644"/>
            <a:ext cx="936104" cy="814655"/>
          </a:xfrm>
          <a:prstGeom prst="rect">
            <a:avLst/>
          </a:prstGeom>
        </p:spPr>
      </p:pic>
      <p:pic>
        <p:nvPicPr>
          <p:cNvPr id="7" name="図 6">
            <a:extLst>
              <a:ext uri="{FF2B5EF4-FFF2-40B4-BE49-F238E27FC236}">
                <a16:creationId xmlns:a16="http://schemas.microsoft.com/office/drawing/2014/main" id="{4902E641-BC73-41D5-AC41-2E3B33E15EA4}"/>
              </a:ext>
            </a:extLst>
          </p:cNvPr>
          <p:cNvPicPr>
            <a:picLocks noChangeAspect="1"/>
          </p:cNvPicPr>
          <p:nvPr/>
        </p:nvPicPr>
        <p:blipFill rotWithShape="1">
          <a:blip r:embed="rId2"/>
          <a:srcRect l="67500" t="22501"/>
          <a:stretch/>
        </p:blipFill>
        <p:spPr>
          <a:xfrm>
            <a:off x="5875627" y="4562644"/>
            <a:ext cx="936104" cy="814656"/>
          </a:xfrm>
          <a:prstGeom prst="rect">
            <a:avLst/>
          </a:prstGeom>
        </p:spPr>
      </p:pic>
      <p:sp>
        <p:nvSpPr>
          <p:cNvPr id="8" name="正方形/長方形 7">
            <a:extLst>
              <a:ext uri="{FF2B5EF4-FFF2-40B4-BE49-F238E27FC236}">
                <a16:creationId xmlns:a16="http://schemas.microsoft.com/office/drawing/2014/main" id="{DDD83BAD-DA62-426A-92EE-B462565B8E09}"/>
              </a:ext>
            </a:extLst>
          </p:cNvPr>
          <p:cNvSpPr/>
          <p:nvPr/>
        </p:nvSpPr>
        <p:spPr>
          <a:xfrm>
            <a:off x="452782" y="1905396"/>
            <a:ext cx="2857390" cy="130541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9" name="正方形/長方形 8">
            <a:extLst>
              <a:ext uri="{FF2B5EF4-FFF2-40B4-BE49-F238E27FC236}">
                <a16:creationId xmlns:a16="http://schemas.microsoft.com/office/drawing/2014/main" id="{534143C9-75DB-49BD-9F82-3B14F740C701}"/>
              </a:ext>
            </a:extLst>
          </p:cNvPr>
          <p:cNvSpPr/>
          <p:nvPr/>
        </p:nvSpPr>
        <p:spPr>
          <a:xfrm>
            <a:off x="3247134"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0" name="正方形/長方形 9">
            <a:extLst>
              <a:ext uri="{FF2B5EF4-FFF2-40B4-BE49-F238E27FC236}">
                <a16:creationId xmlns:a16="http://schemas.microsoft.com/office/drawing/2014/main" id="{7CB66B01-547E-416D-964E-CF970D069B74}"/>
              </a:ext>
            </a:extLst>
          </p:cNvPr>
          <p:cNvSpPr/>
          <p:nvPr/>
        </p:nvSpPr>
        <p:spPr>
          <a:xfrm>
            <a:off x="6040573" y="5299730"/>
            <a:ext cx="2581156" cy="1558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2" name="テキスト ボックス 11">
            <a:extLst>
              <a:ext uri="{FF2B5EF4-FFF2-40B4-BE49-F238E27FC236}">
                <a16:creationId xmlns:a16="http://schemas.microsoft.com/office/drawing/2014/main" id="{05955229-17A1-4C47-8D4D-E6F11B703D09}"/>
              </a:ext>
            </a:extLst>
          </p:cNvPr>
          <p:cNvSpPr txBox="1"/>
          <p:nvPr/>
        </p:nvSpPr>
        <p:spPr>
          <a:xfrm>
            <a:off x="467545" y="5371738"/>
            <a:ext cx="2463250" cy="1277273"/>
          </a:xfrm>
          <a:prstGeom prst="rect">
            <a:avLst/>
          </a:prstGeom>
          <a:noFill/>
        </p:spPr>
        <p:txBody>
          <a:bodyPr wrap="square" rtlCol="0">
            <a:spAutoFit/>
          </a:bodyPr>
          <a:lstStyle/>
          <a:p>
            <a:r>
              <a:rPr kumimoji="1" lang="ja-JP" altLang="en-US" sz="1100">
                <a:latin typeface="Meiryo UI" panose="020B0604030504040204" pitchFamily="50" charset="-128"/>
                <a:ea typeface="Meiryo UI" panose="020B0604030504040204" pitchFamily="50" charset="-128"/>
              </a:rPr>
              <a:t>・中高生の部活動</a:t>
            </a:r>
            <a:r>
              <a:rPr lang="ja-JP" altLang="en-US" sz="1100">
                <a:latin typeface="Meiryo UI" panose="020B0604030504040204" pitchFamily="50" charset="-128"/>
                <a:ea typeface="Meiryo UI" panose="020B0604030504040204" pitchFamily="50" charset="-128"/>
              </a:rPr>
              <a:t>において</a:t>
            </a:r>
            <a:r>
              <a:rPr kumimoji="1" lang="ja-JP" altLang="en-US" sz="1100">
                <a:latin typeface="Meiryo UI" panose="020B0604030504040204" pitchFamily="50" charset="-128"/>
                <a:ea typeface="Meiryo UI" panose="020B0604030504040204" pitchFamily="50" charset="-128"/>
              </a:rPr>
              <a:t>与えられた</a:t>
            </a:r>
            <a:endParaRPr kumimoji="1"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環境下に制限されることなく、一流の</a:t>
            </a:r>
            <a:r>
              <a:rPr kumimoji="1" lang="en-US" altLang="ja-JP" sz="1100" dirty="0">
                <a:latin typeface="Meiryo UI" panose="020B0604030504040204" pitchFamily="50" charset="-128"/>
                <a:ea typeface="Meiryo UI" panose="020B0604030504040204" pitchFamily="50" charset="-128"/>
              </a:rPr>
              <a:t>(</a:t>
            </a:r>
            <a:r>
              <a:rPr kumimoji="1" lang="ja-JP" altLang="en-US" sz="1100">
                <a:latin typeface="Meiryo UI" panose="020B0604030504040204" pitchFamily="50" charset="-128"/>
                <a:ea typeface="Meiryo UI" panose="020B0604030504040204" pitchFamily="50" charset="-128"/>
              </a:rPr>
              <a:t>外部の</a:t>
            </a:r>
            <a:r>
              <a:rPr kumimoji="1" lang="en-US" altLang="ja-JP" sz="1100" dirty="0">
                <a:latin typeface="Meiryo UI" panose="020B0604030504040204" pitchFamily="50" charset="-128"/>
                <a:ea typeface="Meiryo UI" panose="020B0604030504040204" pitchFamily="50" charset="-128"/>
              </a:rPr>
              <a:t>)</a:t>
            </a:r>
            <a:r>
              <a:rPr kumimoji="1" lang="ja-JP" altLang="en-US" sz="1100">
                <a:latin typeface="Meiryo UI" panose="020B0604030504040204" pitchFamily="50" charset="-128"/>
                <a:ea typeface="Meiryo UI" panose="020B0604030504040204" pitchFamily="50" charset="-128"/>
              </a:rPr>
              <a:t>スポーツ知識・ノウハウを吸収することができる</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・専門の顧問がいないような学校に、外部指導者を派遣することができ、教員の負担・手間を削減する</a:t>
            </a:r>
            <a:endParaRPr kumimoji="1" lang="en-US" altLang="ja-JP" sz="1100" dirty="0">
              <a:latin typeface="Meiryo UI" panose="020B0604030504040204" pitchFamily="50" charset="-128"/>
              <a:ea typeface="Meiryo UI" panose="020B0604030504040204" pitchFamily="50" charset="-128"/>
            </a:endParaRPr>
          </a:p>
        </p:txBody>
      </p:sp>
      <p:sp>
        <p:nvSpPr>
          <p:cNvPr id="14" name="テキスト ボックス 13">
            <a:extLst>
              <a:ext uri="{FF2B5EF4-FFF2-40B4-BE49-F238E27FC236}">
                <a16:creationId xmlns:a16="http://schemas.microsoft.com/office/drawing/2014/main" id="{D9542EC9-1DA0-4EEE-8D1B-6441517CC4BF}"/>
              </a:ext>
            </a:extLst>
          </p:cNvPr>
          <p:cNvSpPr txBox="1"/>
          <p:nvPr/>
        </p:nvSpPr>
        <p:spPr>
          <a:xfrm>
            <a:off x="3275856" y="5373216"/>
            <a:ext cx="2425193" cy="1446550"/>
          </a:xfrm>
          <a:prstGeom prst="rect">
            <a:avLst/>
          </a:prstGeom>
          <a:noFill/>
        </p:spPr>
        <p:txBody>
          <a:bodyPr wrap="square" rtlCol="0">
            <a:spAutoFit/>
          </a:bodyPr>
          <a:lstStyle/>
          <a:p>
            <a:r>
              <a:rPr kumimoji="1" lang="ja-JP" altLang="en-US" sz="1100">
                <a:latin typeface="Meiryo UI" panose="020B0604030504040204" pitchFamily="50" charset="-128"/>
                <a:ea typeface="Meiryo UI" panose="020B0604030504040204" pitchFamily="50" charset="-128"/>
              </a:rPr>
              <a:t>・これまでは与えられた環境下でしか部活動に</a:t>
            </a:r>
            <a:endParaRPr kumimoji="1"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向き合えなかった中高生たちは全国どこにいても新しい知識を吸収することができる。</a:t>
            </a:r>
            <a:endParaRPr lang="en-US" altLang="ja-JP" sz="1100" dirty="0">
              <a:latin typeface="Meiryo UI" panose="020B0604030504040204" pitchFamily="50" charset="-128"/>
              <a:ea typeface="Meiryo UI" panose="020B0604030504040204" pitchFamily="50" charset="-128"/>
            </a:endParaRPr>
          </a:p>
          <a:p>
            <a:r>
              <a:rPr lang="ja-JP" altLang="en-US" sz="1100">
                <a:latin typeface="Meiryo UI" panose="020B0604030504040204" pitchFamily="50" charset="-128"/>
                <a:ea typeface="Meiryo UI" panose="020B0604030504040204" pitchFamily="50" charset="-128"/>
              </a:rPr>
              <a:t>・専門外で指導方法がわからない顧問にとっても、これまで重かった部活動に対する精神的または物理的コストが減少する</a:t>
            </a:r>
            <a:endParaRPr lang="en-US" altLang="ja-JP" sz="1100" dirty="0">
              <a:latin typeface="Meiryo UI" panose="020B0604030504040204" pitchFamily="50" charset="-128"/>
              <a:ea typeface="Meiryo UI" panose="020B0604030504040204" pitchFamily="50" charset="-128"/>
            </a:endParaRPr>
          </a:p>
        </p:txBody>
      </p:sp>
      <p:sp>
        <p:nvSpPr>
          <p:cNvPr id="15" name="テキスト ボックス 14">
            <a:extLst>
              <a:ext uri="{FF2B5EF4-FFF2-40B4-BE49-F238E27FC236}">
                <a16:creationId xmlns:a16="http://schemas.microsoft.com/office/drawing/2014/main" id="{164F4912-4CFA-4EBB-8BF0-5B56D44E6034}"/>
              </a:ext>
            </a:extLst>
          </p:cNvPr>
          <p:cNvSpPr txBox="1"/>
          <p:nvPr/>
        </p:nvSpPr>
        <p:spPr>
          <a:xfrm>
            <a:off x="363684" y="1626025"/>
            <a:ext cx="551754" cy="307777"/>
          </a:xfrm>
          <a:prstGeom prst="rect">
            <a:avLst/>
          </a:prstGeom>
          <a:noFill/>
        </p:spPr>
        <p:txBody>
          <a:bodyPr wrap="none" rtlCol="0">
            <a:spAutoFit/>
          </a:bodyPr>
          <a:lstStyle/>
          <a:p>
            <a:r>
              <a:rPr kumimoji="1" lang="en-US" altLang="ja-JP" sz="1400" dirty="0">
                <a:latin typeface="Meiryo UI" panose="020B0604030504040204" pitchFamily="50" charset="-128"/>
                <a:ea typeface="Meiryo UI" panose="020B0604030504040204" pitchFamily="50" charset="-128"/>
              </a:rPr>
              <a:t>Plan</a:t>
            </a:r>
            <a:endParaRPr kumimoji="1" lang="ja-JP" altLang="en-US" sz="1400" dirty="0">
              <a:latin typeface="Meiryo UI" panose="020B0604030504040204" pitchFamily="50" charset="-128"/>
              <a:ea typeface="Meiryo UI" panose="020B0604030504040204" pitchFamily="50" charset="-128"/>
            </a:endParaRPr>
          </a:p>
        </p:txBody>
      </p:sp>
      <p:sp>
        <p:nvSpPr>
          <p:cNvPr id="16" name="正方形/長方形 15">
            <a:extLst>
              <a:ext uri="{FF2B5EF4-FFF2-40B4-BE49-F238E27FC236}">
                <a16:creationId xmlns:a16="http://schemas.microsoft.com/office/drawing/2014/main" id="{2B0370A1-12C8-404F-95A5-5413BEEAAF63}"/>
              </a:ext>
            </a:extLst>
          </p:cNvPr>
          <p:cNvSpPr/>
          <p:nvPr/>
        </p:nvSpPr>
        <p:spPr>
          <a:xfrm>
            <a:off x="1206355" y="4851708"/>
            <a:ext cx="1624163" cy="246221"/>
          </a:xfrm>
          <a:prstGeom prst="rect">
            <a:avLst/>
          </a:prstGeom>
        </p:spPr>
        <p:txBody>
          <a:bodyPr wrap="none">
            <a:spAutoFit/>
          </a:bodyPr>
          <a:lstStyle/>
          <a:p>
            <a:r>
              <a:rPr kumimoji="0" lang="ja-JP" altLang="ja-JP" sz="1000" b="1" dirty="0">
                <a:solidFill>
                  <a:srgbClr val="212121"/>
                </a:solidFill>
                <a:latin typeface="Meiryo UI" panose="020B0604030504040204" pitchFamily="50" charset="-128"/>
                <a:ea typeface="Meiryo UI" panose="020B0604030504040204" pitchFamily="50" charset="-128"/>
              </a:rPr>
              <a:t>Creative edge</a:t>
            </a:r>
            <a:r>
              <a:rPr kumimoji="0" lang="en-US" altLang="ja-JP" sz="1000" b="1" dirty="0">
                <a:solidFill>
                  <a:srgbClr val="212121"/>
                </a:solidFill>
                <a:latin typeface="Meiryo UI" panose="020B0604030504040204" pitchFamily="50" charset="-128"/>
                <a:ea typeface="Meiryo UI" panose="020B0604030504040204" pitchFamily="50" charset="-128"/>
              </a:rPr>
              <a:t> Design</a:t>
            </a:r>
            <a:endParaRPr lang="ja-JP" altLang="en-US" sz="1000" b="1" dirty="0">
              <a:latin typeface="Meiryo UI" panose="020B0604030504040204" pitchFamily="50" charset="-128"/>
              <a:ea typeface="Meiryo UI" panose="020B0604030504040204" pitchFamily="50" charset="-128"/>
            </a:endParaRPr>
          </a:p>
        </p:txBody>
      </p:sp>
      <p:sp>
        <p:nvSpPr>
          <p:cNvPr id="17" name="正方形/長方形 16">
            <a:extLst>
              <a:ext uri="{FF2B5EF4-FFF2-40B4-BE49-F238E27FC236}">
                <a16:creationId xmlns:a16="http://schemas.microsoft.com/office/drawing/2014/main" id="{7083731D-F475-4A4B-BAE9-3E077D90DD1F}"/>
              </a:ext>
            </a:extLst>
          </p:cNvPr>
          <p:cNvSpPr/>
          <p:nvPr/>
        </p:nvSpPr>
        <p:spPr>
          <a:xfrm>
            <a:off x="4003765" y="4859490"/>
            <a:ext cx="1834156" cy="246221"/>
          </a:xfrm>
          <a:prstGeom prst="rect">
            <a:avLst/>
          </a:prstGeom>
        </p:spPr>
        <p:txBody>
          <a:bodyPr wrap="none">
            <a:spAutoFit/>
          </a:bodyPr>
          <a:lstStyle/>
          <a:p>
            <a:r>
              <a:rPr kumimoji="0" lang="ja-JP" altLang="ja-JP" sz="1000" b="1" dirty="0">
                <a:solidFill>
                  <a:srgbClr val="212121"/>
                </a:solidFill>
                <a:latin typeface="Meiryo UI" panose="020B0604030504040204" pitchFamily="50" charset="-128"/>
                <a:ea typeface="Meiryo UI" panose="020B0604030504040204" pitchFamily="50" charset="-128"/>
              </a:rPr>
              <a:t>Social inclusion</a:t>
            </a:r>
            <a:r>
              <a:rPr kumimoji="0" lang="en-US" altLang="ja-JP" sz="1000" b="1" dirty="0">
                <a:latin typeface="Meiryo UI" panose="020B0604030504040204" pitchFamily="50" charset="-128"/>
                <a:ea typeface="Meiryo UI" panose="020B0604030504040204" pitchFamily="50" charset="-128"/>
              </a:rPr>
              <a:t>&amp;</a:t>
            </a:r>
            <a:r>
              <a:rPr lang="en-US" altLang="ja-JP" sz="1000" b="1" dirty="0">
                <a:latin typeface="Meiryo UI" panose="020B0604030504040204" pitchFamily="50" charset="-128"/>
                <a:ea typeface="Meiryo UI" panose="020B0604030504040204" pitchFamily="50" charset="-128"/>
              </a:rPr>
              <a:t>impact </a:t>
            </a:r>
            <a:endParaRPr lang="ja-JP" altLang="en-US" sz="1000" b="1" dirty="0">
              <a:latin typeface="Meiryo UI" panose="020B0604030504040204" pitchFamily="50" charset="-128"/>
              <a:ea typeface="Meiryo UI" panose="020B0604030504040204" pitchFamily="50" charset="-128"/>
            </a:endParaRPr>
          </a:p>
        </p:txBody>
      </p:sp>
      <p:sp>
        <p:nvSpPr>
          <p:cNvPr id="18" name="正方形/長方形 17">
            <a:extLst>
              <a:ext uri="{FF2B5EF4-FFF2-40B4-BE49-F238E27FC236}">
                <a16:creationId xmlns:a16="http://schemas.microsoft.com/office/drawing/2014/main" id="{C7FBC254-FFE7-41F8-9C7E-500E9E72C705}"/>
              </a:ext>
            </a:extLst>
          </p:cNvPr>
          <p:cNvSpPr/>
          <p:nvPr/>
        </p:nvSpPr>
        <p:spPr>
          <a:xfrm>
            <a:off x="6811731" y="4869692"/>
            <a:ext cx="1643399" cy="253916"/>
          </a:xfrm>
          <a:prstGeom prst="rect">
            <a:avLst/>
          </a:prstGeom>
        </p:spPr>
        <p:txBody>
          <a:bodyPr wrap="none">
            <a:spAutoFit/>
          </a:bodyPr>
          <a:lstStyle/>
          <a:p>
            <a:r>
              <a:rPr kumimoji="0" lang="en-US" altLang="ja-JP" sz="1050" b="1" dirty="0">
                <a:solidFill>
                  <a:srgbClr val="212121"/>
                </a:solidFill>
                <a:latin typeface="Meiryo UI" panose="020B0604030504040204" pitchFamily="50" charset="-128"/>
                <a:ea typeface="Meiryo UI" panose="020B0604030504040204" pitchFamily="50" charset="-128"/>
              </a:rPr>
              <a:t>Helical growth value</a:t>
            </a:r>
            <a:endParaRPr lang="ja-JP" altLang="en-US" sz="1050" b="1" dirty="0">
              <a:latin typeface="Meiryo UI" panose="020B0604030504040204" pitchFamily="50" charset="-128"/>
              <a:ea typeface="Meiryo UI" panose="020B0604030504040204" pitchFamily="50" charset="-128"/>
            </a:endParaRPr>
          </a:p>
        </p:txBody>
      </p:sp>
      <p:sp>
        <p:nvSpPr>
          <p:cNvPr id="21" name="テキスト ボックス 20">
            <a:extLst>
              <a:ext uri="{FF2B5EF4-FFF2-40B4-BE49-F238E27FC236}">
                <a16:creationId xmlns:a16="http://schemas.microsoft.com/office/drawing/2014/main" id="{2DCCCFB4-8A62-4017-98BC-DAE6CB5D3B14}"/>
              </a:ext>
            </a:extLst>
          </p:cNvPr>
          <p:cNvSpPr txBox="1"/>
          <p:nvPr/>
        </p:nvSpPr>
        <p:spPr>
          <a:xfrm>
            <a:off x="611300" y="2034389"/>
            <a:ext cx="748923" cy="261610"/>
          </a:xfrm>
          <a:prstGeom prst="rect">
            <a:avLst/>
          </a:prstGeom>
          <a:noFill/>
        </p:spPr>
        <p:txBody>
          <a:bodyPr wrap="none" rtlCol="0">
            <a:spAutoFit/>
          </a:bodyPr>
          <a:lstStyle/>
          <a:p>
            <a:r>
              <a:rPr kumimoji="1" lang="ja-JP" altLang="en-US" sz="1100">
                <a:latin typeface="Meiryo UI" panose="020B0604030504040204" pitchFamily="50" charset="-128"/>
                <a:ea typeface="Meiryo UI" panose="020B0604030504040204" pitchFamily="50" charset="-128"/>
              </a:rPr>
              <a:t>右図参照</a:t>
            </a:r>
            <a:endParaRPr kumimoji="1" lang="en-US" altLang="ja-JP" sz="1100" dirty="0">
              <a:latin typeface="Meiryo UI" panose="020B0604030504040204" pitchFamily="50" charset="-128"/>
              <a:ea typeface="Meiryo UI" panose="020B0604030504040204" pitchFamily="50" charset="-128"/>
            </a:endParaRPr>
          </a:p>
        </p:txBody>
      </p:sp>
      <p:sp>
        <p:nvSpPr>
          <p:cNvPr id="22" name="正方形/長方形 21">
            <a:extLst>
              <a:ext uri="{FF2B5EF4-FFF2-40B4-BE49-F238E27FC236}">
                <a16:creationId xmlns:a16="http://schemas.microsoft.com/office/drawing/2014/main" id="{A5C60439-EF27-49FE-9319-631AA3975B3C}"/>
              </a:ext>
            </a:extLst>
          </p:cNvPr>
          <p:cNvSpPr/>
          <p:nvPr/>
        </p:nvSpPr>
        <p:spPr>
          <a:xfrm>
            <a:off x="452781" y="1023118"/>
            <a:ext cx="8544520" cy="4813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3" name="テキスト ボックス 22">
            <a:extLst>
              <a:ext uri="{FF2B5EF4-FFF2-40B4-BE49-F238E27FC236}">
                <a16:creationId xmlns:a16="http://schemas.microsoft.com/office/drawing/2014/main" id="{A5697FDF-E535-47C4-98C6-36ABD33A7731}"/>
              </a:ext>
            </a:extLst>
          </p:cNvPr>
          <p:cNvSpPr txBox="1"/>
          <p:nvPr/>
        </p:nvSpPr>
        <p:spPr>
          <a:xfrm>
            <a:off x="363684" y="743747"/>
            <a:ext cx="572593" cy="307777"/>
          </a:xfrm>
          <a:prstGeom prst="rect">
            <a:avLst/>
          </a:prstGeom>
          <a:noFill/>
        </p:spPr>
        <p:txBody>
          <a:bodyPr wrap="none" rtlCol="0">
            <a:spAutoFit/>
          </a:bodyPr>
          <a:lstStyle/>
          <a:p>
            <a:r>
              <a:rPr kumimoji="1" lang="en-US" altLang="ja-JP" sz="1400" dirty="0">
                <a:latin typeface="Meiryo UI" panose="020B0604030504040204" pitchFamily="50" charset="-128"/>
                <a:ea typeface="Meiryo UI" panose="020B0604030504040204" pitchFamily="50" charset="-128"/>
              </a:rPr>
              <a:t>Goal</a:t>
            </a:r>
            <a:endParaRPr kumimoji="1" lang="ja-JP" altLang="en-US" sz="1400" dirty="0">
              <a:latin typeface="Meiryo UI" panose="020B0604030504040204" pitchFamily="50" charset="-128"/>
              <a:ea typeface="Meiryo UI" panose="020B0604030504040204" pitchFamily="50" charset="-128"/>
            </a:endParaRPr>
          </a:p>
        </p:txBody>
      </p:sp>
      <p:sp>
        <p:nvSpPr>
          <p:cNvPr id="24" name="テキスト ボックス 23">
            <a:extLst>
              <a:ext uri="{FF2B5EF4-FFF2-40B4-BE49-F238E27FC236}">
                <a16:creationId xmlns:a16="http://schemas.microsoft.com/office/drawing/2014/main" id="{F804106B-700C-4A83-B952-49C6642C7BAA}"/>
              </a:ext>
            </a:extLst>
          </p:cNvPr>
          <p:cNvSpPr txBox="1"/>
          <p:nvPr/>
        </p:nvSpPr>
        <p:spPr>
          <a:xfrm>
            <a:off x="395536" y="1124744"/>
            <a:ext cx="8601765" cy="307777"/>
          </a:xfrm>
          <a:prstGeom prst="rect">
            <a:avLst/>
          </a:prstGeom>
          <a:noFill/>
        </p:spPr>
        <p:txBody>
          <a:bodyPr wrap="square" rtlCol="0">
            <a:spAutoFit/>
          </a:bodyPr>
          <a:lstStyle/>
          <a:p>
            <a:pPr algn="ctr"/>
            <a:r>
              <a:rPr lang="ja-JP" altLang="en-US" sz="1400"/>
              <a:t>スポーツを</a:t>
            </a:r>
            <a:r>
              <a:rPr lang="en-US" altLang="ja-JP" sz="1400" dirty="0"/>
              <a:t>”</a:t>
            </a:r>
            <a:r>
              <a:rPr lang="ja-JP" altLang="en-US" sz="1400"/>
              <a:t>教えたい</a:t>
            </a:r>
            <a:r>
              <a:rPr lang="en-US" altLang="ja-JP" sz="1400" dirty="0"/>
              <a:t>”</a:t>
            </a:r>
            <a:r>
              <a:rPr lang="ja-JP" altLang="en-US" sz="1400"/>
              <a:t>人と</a:t>
            </a:r>
            <a:r>
              <a:rPr lang="en-US" altLang="ja-JP" sz="1400" dirty="0"/>
              <a:t>”</a:t>
            </a:r>
            <a:r>
              <a:rPr lang="ja-JP" altLang="en-US" sz="1400"/>
              <a:t>学びたい</a:t>
            </a:r>
            <a:r>
              <a:rPr lang="en-US" altLang="ja-JP" sz="1400" dirty="0"/>
              <a:t>”</a:t>
            </a:r>
            <a:r>
              <a:rPr lang="ja-JP" altLang="en-US" sz="1400"/>
              <a:t>人を繋ぐ架け橋を構築し、子供達誰もが一流のアスリートを目指せる世界を作る</a:t>
            </a:r>
            <a:endParaRPr lang="en-US" altLang="ja-JP" sz="1400" dirty="0"/>
          </a:p>
        </p:txBody>
      </p:sp>
      <p:sp>
        <p:nvSpPr>
          <p:cNvPr id="25" name="正方形/長方形 24">
            <a:extLst>
              <a:ext uri="{FF2B5EF4-FFF2-40B4-BE49-F238E27FC236}">
                <a16:creationId xmlns:a16="http://schemas.microsoft.com/office/drawing/2014/main" id="{80173619-296A-49CF-9909-DFF6B80450A7}"/>
              </a:ext>
            </a:extLst>
          </p:cNvPr>
          <p:cNvSpPr/>
          <p:nvPr/>
        </p:nvSpPr>
        <p:spPr>
          <a:xfrm>
            <a:off x="452782" y="3429000"/>
            <a:ext cx="2857390" cy="113364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6" name="テキスト ボックス 25">
            <a:extLst>
              <a:ext uri="{FF2B5EF4-FFF2-40B4-BE49-F238E27FC236}">
                <a16:creationId xmlns:a16="http://schemas.microsoft.com/office/drawing/2014/main" id="{0CD0A4D2-048E-4CD9-BEC4-C4659AE5601D}"/>
              </a:ext>
            </a:extLst>
          </p:cNvPr>
          <p:cNvSpPr txBox="1"/>
          <p:nvPr/>
        </p:nvSpPr>
        <p:spPr>
          <a:xfrm>
            <a:off x="363684" y="3140968"/>
            <a:ext cx="1720343" cy="307777"/>
          </a:xfrm>
          <a:prstGeom prst="rect">
            <a:avLst/>
          </a:prstGeom>
          <a:noFill/>
        </p:spPr>
        <p:txBody>
          <a:bodyPr wrap="none" rtlCol="0">
            <a:spAutoFit/>
          </a:bodyPr>
          <a:lstStyle/>
          <a:p>
            <a:pPr lvl="0" eaLnBrk="0" fontAlgn="base" hangingPunct="0">
              <a:spcBef>
                <a:spcPct val="0"/>
              </a:spcBef>
              <a:spcAft>
                <a:spcPct val="0"/>
              </a:spcAft>
            </a:pPr>
            <a:r>
              <a:rPr kumimoji="0" lang="ja-JP" altLang="ja-JP" sz="1400" dirty="0">
                <a:solidFill>
                  <a:srgbClr val="212121"/>
                </a:solidFill>
                <a:latin typeface="Meiryo UI" panose="020B0604030504040204" pitchFamily="50" charset="-128"/>
                <a:ea typeface="Meiryo UI" panose="020B0604030504040204" pitchFamily="50" charset="-128"/>
              </a:rPr>
              <a:t>Core competence</a:t>
            </a:r>
            <a:r>
              <a:rPr kumimoji="0" lang="ja-JP" altLang="ja-JP" sz="200" dirty="0">
                <a:latin typeface="Meiryo UI" panose="020B0604030504040204" pitchFamily="50" charset="-128"/>
                <a:ea typeface="Meiryo UI" panose="020B0604030504040204" pitchFamily="50" charset="-128"/>
              </a:rPr>
              <a:t> </a:t>
            </a:r>
            <a:endParaRPr kumimoji="0" lang="ja-JP" altLang="ja-JP" sz="1100" dirty="0">
              <a:latin typeface="Meiryo UI" panose="020B0604030504040204" pitchFamily="50" charset="-128"/>
              <a:ea typeface="Meiryo UI" panose="020B0604030504040204" pitchFamily="50" charset="-128"/>
            </a:endParaRPr>
          </a:p>
        </p:txBody>
      </p:sp>
      <p:sp>
        <p:nvSpPr>
          <p:cNvPr id="28" name="テキスト ボックス 27">
            <a:extLst>
              <a:ext uri="{FF2B5EF4-FFF2-40B4-BE49-F238E27FC236}">
                <a16:creationId xmlns:a16="http://schemas.microsoft.com/office/drawing/2014/main" id="{C8647F59-AD65-4C4C-9223-94EA2F348D29}"/>
              </a:ext>
            </a:extLst>
          </p:cNvPr>
          <p:cNvSpPr txBox="1"/>
          <p:nvPr/>
        </p:nvSpPr>
        <p:spPr>
          <a:xfrm>
            <a:off x="531067" y="3501008"/>
            <a:ext cx="2646893" cy="938719"/>
          </a:xfrm>
          <a:prstGeom prst="rect">
            <a:avLst/>
          </a:prstGeom>
          <a:noFill/>
        </p:spPr>
        <p:txBody>
          <a:bodyPr wrap="square" rtlCol="0">
            <a:spAutoFit/>
          </a:bodyPr>
          <a:lstStyle/>
          <a:p>
            <a:r>
              <a:rPr lang="ja-JP" altLang="en-US" sz="1100">
                <a:latin typeface="Meiryo UI" panose="020B0604030504040204" pitchFamily="50" charset="-128"/>
                <a:ea typeface="Meiryo UI" panose="020B0604030504040204" pitchFamily="50" charset="-128"/>
              </a:rPr>
              <a:t>・オンラインまたはオフラインでスポーツを教えたい「大学生・社会人」と「小中高生」をつなぐマッチングアプリ。</a:t>
            </a:r>
            <a:endParaRPr lang="en-US" altLang="ja-JP" sz="1100" dirty="0">
              <a:latin typeface="Meiryo UI" panose="020B0604030504040204" pitchFamily="50" charset="-128"/>
              <a:ea typeface="Meiryo UI" panose="020B0604030504040204" pitchFamily="50" charset="-128"/>
            </a:endParaRPr>
          </a:p>
          <a:p>
            <a:r>
              <a:rPr kumimoji="1" lang="ja-JP" altLang="en-US" sz="1100">
                <a:latin typeface="Meiryo UI" panose="020B0604030504040204" pitchFamily="50" charset="-128"/>
                <a:ea typeface="Meiryo UI" panose="020B0604030504040204" pitchFamily="50" charset="-128"/>
              </a:rPr>
              <a:t>・専門の顧問がいない学校</a:t>
            </a:r>
            <a:r>
              <a:rPr lang="ja-JP" altLang="en-US" sz="1100">
                <a:latin typeface="Meiryo UI" panose="020B0604030504040204" pitchFamily="50" charset="-128"/>
                <a:ea typeface="Meiryo UI" panose="020B0604030504040204" pitchFamily="50" charset="-128"/>
              </a:rPr>
              <a:t>に外部コーチとして人を派遣するアプリプラットフォーム</a:t>
            </a:r>
            <a:endParaRPr kumimoji="1" lang="en-US" altLang="ja-JP" sz="1100" dirty="0">
              <a:latin typeface="Meiryo UI" panose="020B0604030504040204" pitchFamily="50" charset="-128"/>
              <a:ea typeface="Meiryo UI" panose="020B0604030504040204" pitchFamily="50" charset="-128"/>
            </a:endParaRPr>
          </a:p>
        </p:txBody>
      </p:sp>
      <p:sp>
        <p:nvSpPr>
          <p:cNvPr id="29" name="テキスト ボックス 28">
            <a:extLst>
              <a:ext uri="{FF2B5EF4-FFF2-40B4-BE49-F238E27FC236}">
                <a16:creationId xmlns:a16="http://schemas.microsoft.com/office/drawing/2014/main" id="{57D11EED-610A-4245-A82B-A8D21B71A077}"/>
              </a:ext>
            </a:extLst>
          </p:cNvPr>
          <p:cNvSpPr txBox="1"/>
          <p:nvPr/>
        </p:nvSpPr>
        <p:spPr>
          <a:xfrm>
            <a:off x="1999666" y="231655"/>
            <a:ext cx="5089984" cy="461665"/>
          </a:xfrm>
          <a:prstGeom prst="rect">
            <a:avLst/>
          </a:prstGeom>
          <a:noFill/>
        </p:spPr>
        <p:txBody>
          <a:bodyPr wrap="none" rtlCol="0">
            <a:spAutoFit/>
          </a:bodyPr>
          <a:lstStyle/>
          <a:p>
            <a:pPr algn="ctr"/>
            <a:r>
              <a:rPr lang="ja-JP" altLang="en-US" sz="2400">
                <a:latin typeface="Meiryo UI" panose="020B0604030504040204" pitchFamily="34" charset="-128"/>
                <a:ea typeface="Meiryo UI" panose="020B0604030504040204" pitchFamily="34" charset="-128"/>
              </a:rPr>
              <a:t>スポーツレッスンプラットフォーム</a:t>
            </a:r>
            <a:r>
              <a:rPr lang="en-US" altLang="ja-JP" sz="2400" dirty="0">
                <a:latin typeface="Meiryo UI" panose="020B0604030504040204" pitchFamily="34" charset="-128"/>
                <a:ea typeface="Meiryo UI" panose="020B0604030504040204" pitchFamily="34" charset="-128"/>
              </a:rPr>
              <a:t>(</a:t>
            </a:r>
            <a:r>
              <a:rPr lang="en-US" altLang="ja-JP" sz="2400" dirty="0" err="1">
                <a:latin typeface="Meiryo UI" panose="020B0604030504040204" pitchFamily="34" charset="-128"/>
                <a:ea typeface="Meiryo UI" panose="020B0604030504040204" pitchFamily="34" charset="-128"/>
              </a:rPr>
              <a:t>Ichiryu</a:t>
            </a:r>
            <a:r>
              <a:rPr lang="en-US" altLang="ja-JP" sz="2400" dirty="0">
                <a:latin typeface="Meiryo UI" panose="020B0604030504040204" pitchFamily="34" charset="-128"/>
                <a:ea typeface="Meiryo UI" panose="020B0604030504040204" pitchFamily="34" charset="-128"/>
              </a:rPr>
              <a:t>)</a:t>
            </a:r>
            <a:endParaRPr lang="ja-JP" altLang="en-US" sz="2400">
              <a:latin typeface="Meiryo UI" panose="020B0604030504040204" pitchFamily="50" charset="-128"/>
              <a:ea typeface="Meiryo UI" panose="020B0604030504040204" pitchFamily="50" charset="-128"/>
            </a:endParaRPr>
          </a:p>
        </p:txBody>
      </p:sp>
      <p:cxnSp>
        <p:nvCxnSpPr>
          <p:cNvPr id="31" name="直線コネクタ 30">
            <a:extLst>
              <a:ext uri="{FF2B5EF4-FFF2-40B4-BE49-F238E27FC236}">
                <a16:creationId xmlns:a16="http://schemas.microsoft.com/office/drawing/2014/main" id="{7F9AB98E-B8F7-4CC8-9663-E6F31BE9774A}"/>
              </a:ext>
            </a:extLst>
          </p:cNvPr>
          <p:cNvCxnSpPr/>
          <p:nvPr/>
        </p:nvCxnSpPr>
        <p:spPr>
          <a:xfrm>
            <a:off x="363684" y="622043"/>
            <a:ext cx="82580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テキスト ボックス 75">
            <a:extLst>
              <a:ext uri="{FF2B5EF4-FFF2-40B4-BE49-F238E27FC236}">
                <a16:creationId xmlns:a16="http://schemas.microsoft.com/office/drawing/2014/main" id="{1355CD95-2775-7041-8CA8-D9632F530F45}"/>
              </a:ext>
            </a:extLst>
          </p:cNvPr>
          <p:cNvSpPr txBox="1"/>
          <p:nvPr/>
        </p:nvSpPr>
        <p:spPr>
          <a:xfrm>
            <a:off x="6012160" y="5301208"/>
            <a:ext cx="2751436" cy="1446550"/>
          </a:xfrm>
          <a:prstGeom prst="rect">
            <a:avLst/>
          </a:prstGeom>
          <a:noFill/>
        </p:spPr>
        <p:txBody>
          <a:bodyPr wrap="square" rtlCol="0">
            <a:spAutoFit/>
          </a:bodyPr>
          <a:lstStyle/>
          <a:p>
            <a:r>
              <a:rPr lang="ja-JP" altLang="en-US" sz="1100">
                <a:latin typeface="Meiryo UI" panose="020B0604030504040204" pitchFamily="50" charset="-128"/>
                <a:ea typeface="Meiryo UI" panose="020B0604030504040204" pitchFamily="50" charset="-128"/>
              </a:rPr>
              <a:t>・教育の現場において民間企業の介入がこれまで進まず、特に部活動においては指導方針が常識や規制により非効率的であった。しかし昨今、地域一体型の総合運動クラブという概念のもと、外部専門家による中高生の部活動指導が推奨されてきており、この世の中の潮流において本サービスはスケールする可能性を秘める。</a:t>
            </a:r>
            <a:endParaRPr lang="en-US" altLang="ja-JP" sz="1100" dirty="0">
              <a:latin typeface="Meiryo UI" panose="020B0604030504040204" pitchFamily="50" charset="-128"/>
              <a:ea typeface="Meiryo UI" panose="020B0604030504040204" pitchFamily="50" charset="-128"/>
            </a:endParaRPr>
          </a:p>
        </p:txBody>
      </p:sp>
      <p:pic>
        <p:nvPicPr>
          <p:cNvPr id="77" name="図 76">
            <a:extLst>
              <a:ext uri="{FF2B5EF4-FFF2-40B4-BE49-F238E27FC236}">
                <a16:creationId xmlns:a16="http://schemas.microsoft.com/office/drawing/2014/main" id="{DDD4D2C8-1154-CD4B-8598-62409CC136D8}"/>
              </a:ext>
            </a:extLst>
          </p:cNvPr>
          <p:cNvPicPr>
            <a:picLocks noChangeAspect="1"/>
          </p:cNvPicPr>
          <p:nvPr/>
        </p:nvPicPr>
        <p:blipFill>
          <a:blip r:embed="rId3"/>
          <a:stretch>
            <a:fillRect/>
          </a:stretch>
        </p:blipFill>
        <p:spPr>
          <a:xfrm>
            <a:off x="3465874" y="1837587"/>
            <a:ext cx="5447858" cy="2497832"/>
          </a:xfrm>
          <a:prstGeom prst="rect">
            <a:avLst/>
          </a:prstGeom>
        </p:spPr>
      </p:pic>
    </p:spTree>
    <p:extLst>
      <p:ext uri="{BB962C8B-B14F-4D97-AF65-F5344CB8AC3E}">
        <p14:creationId xmlns:p14="http://schemas.microsoft.com/office/powerpoint/2010/main" val="3387359011"/>
      </p:ext>
    </p:extLst>
  </p:cSld>
  <p:clrMapOvr>
    <a:masterClrMapping/>
  </p:clrMapOvr>
  <mc:AlternateContent xmlns:mc="http://schemas.openxmlformats.org/markup-compatibility/2006" xmlns:p14="http://schemas.microsoft.com/office/powerpoint/2010/main">
    <mc:Choice Requires="p14">
      <p:transition spd="slow">
        <p14:flythrough/>
      </p:transition>
    </mc:Choice>
    <mc:Fallback xmlns="">
      <p:transition spd="slow">
        <p:fade/>
      </p:transition>
    </mc:Fallback>
  </mc:AlternateContent>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YUGA STANDARD">
      <a:majorFont>
        <a:latin typeface="Segoe UI"/>
        <a:ea typeface="Meiryo UI"/>
        <a:cs typeface=""/>
      </a:majorFont>
      <a:minorFont>
        <a:latin typeface="Segoe UI"/>
        <a:ea typeface="Meiryo U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6382</TotalTime>
  <Words>593</Words>
  <Application>Microsoft Macintosh PowerPoint</Application>
  <PresentationFormat>画面に合わせる (4:3)</PresentationFormat>
  <Paragraphs>70</Paragraphs>
  <Slides>2</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vt:i4>
      </vt:variant>
    </vt:vector>
  </HeadingPairs>
  <TitlesOfParts>
    <vt:vector size="9" baseType="lpstr">
      <vt:lpstr>01フロップデザイン</vt:lpstr>
      <vt:lpstr>Meiryo UI</vt:lpstr>
      <vt:lpstr>ＭＳ Ｐゴシック</vt:lpstr>
      <vt:lpstr>Segoe UI</vt:lpstr>
      <vt:lpstr>Arial</vt:lpstr>
      <vt:lpstr>Calibri</vt:lpstr>
      <vt:lpstr>Office テーマ</vt:lpstr>
      <vt:lpstr>PowerPoint プレゼンテーション</vt:lpstr>
      <vt:lpstr>PowerPoint プレゼンテーション</vt:lpstr>
    </vt:vector>
  </TitlesOfParts>
  <Company>伊藤忠インタラクティブ株式会社</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スライド 1</dc:title>
  <dc:creator>伊藤忠インタラクティブ株式会社</dc:creator>
  <cp:lastModifiedBy>shoony.1015@gmail.com</cp:lastModifiedBy>
  <cp:revision>518</cp:revision>
  <cp:lastPrinted>2019-03-28T10:55:27Z</cp:lastPrinted>
  <dcterms:created xsi:type="dcterms:W3CDTF">2014-07-10T10:04:01Z</dcterms:created>
  <dcterms:modified xsi:type="dcterms:W3CDTF">2019-03-28T10:56:02Z</dcterms:modified>
</cp:coreProperties>
</file>

<file path=docProps/thumbnail.jpeg>
</file>